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267" r:id="rId6"/>
    <p:sldId id="273" r:id="rId7"/>
    <p:sldId id="257" r:id="rId8"/>
    <p:sldId id="268" r:id="rId9"/>
    <p:sldId id="271" r:id="rId10"/>
    <p:sldId id="258" r:id="rId11"/>
    <p:sldId id="276" r:id="rId12"/>
    <p:sldId id="280" r:id="rId13"/>
    <p:sldId id="281" r:id="rId14"/>
    <p:sldId id="282" r:id="rId15"/>
    <p:sldId id="283" r:id="rId16"/>
    <p:sldId id="259" r:id="rId17"/>
    <p:sldId id="274" r:id="rId18"/>
    <p:sldId id="275" r:id="rId19"/>
    <p:sldId id="277" r:id="rId20"/>
    <p:sldId id="278" r:id="rId21"/>
    <p:sldId id="279" r:id="rId22"/>
    <p:sldId id="260" r:id="rId23"/>
    <p:sldId id="261" r:id="rId24"/>
    <p:sldId id="26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7401401-7451-720A-C286-9EAA8BA32352}" name="Ghislaine Bombusa" initials="GB" userId="S::ghislaine.bombusa@internetmatters.org::731c9d83-953a-41a8-a8c3-c796db1fa172" providerId="AD"/>
  <p188:author id="{83F0E501-CDBD-B9B7-DD5E-279DCA4E6479}" name="Sheena Peckham" initials="SP" userId="S::sheena.peckham@internetmatters.org::6b5af47a-4b73-494d-9608-33ad3574fffc" providerId="AD"/>
  <p188:author id="{B650F808-0B00-E7AC-A748-E9C2082E8E2A}" name="Andy Pamplin" initials="AP" userId="e0c0ac9b10068be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59629"/>
    <a:srgbClr val="FF3366"/>
    <a:srgbClr val="71599B"/>
    <a:srgbClr val="0033FF"/>
    <a:srgbClr val="32CCFE"/>
    <a:srgbClr val="D2CAE0"/>
    <a:srgbClr val="253045"/>
    <a:srgbClr val="00CC00"/>
    <a:srgbClr val="E5FAE5"/>
    <a:srgbClr val="EEEE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36" autoAdjust="0"/>
    <p:restoredTop sz="75540" autoAdjust="0"/>
  </p:normalViewPr>
  <p:slideViewPr>
    <p:cSldViewPr snapToGrid="0">
      <p:cViewPr varScale="1">
        <p:scale>
          <a:sx n="84" d="100"/>
          <a:sy n="84" d="100"/>
        </p:scale>
        <p:origin x="15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The internet's impact on my wellbeing</c:v>
                </c:pt>
              </c:strCache>
            </c:strRef>
          </c:tx>
          <c:dPt>
            <c:idx val="0"/>
            <c:bubble3D val="0"/>
            <c:spPr>
              <a:solidFill>
                <a:srgbClr val="71599B"/>
              </a:solidFill>
              <a:ln w="19050">
                <a:solidFill>
                  <a:schemeClr val="lt1"/>
                </a:solidFill>
              </a:ln>
              <a:effectLst/>
            </c:spPr>
            <c:extLst>
              <c:ext xmlns:c16="http://schemas.microsoft.com/office/drawing/2014/chart" uri="{C3380CC4-5D6E-409C-BE32-E72D297353CC}">
                <c16:uniqueId val="{00000001-E4C0-453C-833F-02CF31A83357}"/>
              </c:ext>
            </c:extLst>
          </c:dPt>
          <c:dPt>
            <c:idx val="1"/>
            <c:bubble3D val="0"/>
            <c:spPr>
              <a:solidFill>
                <a:srgbClr val="E59629"/>
              </a:solidFill>
              <a:ln w="19050">
                <a:solidFill>
                  <a:schemeClr val="lt1"/>
                </a:solidFill>
              </a:ln>
              <a:effectLst/>
            </c:spPr>
            <c:extLst>
              <c:ext xmlns:c16="http://schemas.microsoft.com/office/drawing/2014/chart" uri="{C3380CC4-5D6E-409C-BE32-E72D297353CC}">
                <c16:uniqueId val="{00000002-E4C0-453C-833F-02CF31A83357}"/>
              </c:ext>
            </c:extLst>
          </c:dPt>
          <c:cat>
            <c:strRef>
              <c:f>Sheet1!$A$2:$A$3</c:f>
              <c:strCache>
                <c:ptCount val="2"/>
                <c:pt idx="0">
                  <c:v>Positive</c:v>
                </c:pt>
                <c:pt idx="1">
                  <c:v>Negative</c:v>
                </c:pt>
              </c:strCache>
            </c:strRef>
          </c:cat>
          <c:val>
            <c:numRef>
              <c:f>Sheet1!$B$2:$B$3</c:f>
              <c:numCache>
                <c:formatCode>General</c:formatCode>
                <c:ptCount val="2"/>
                <c:pt idx="0">
                  <c:v>59</c:v>
                </c:pt>
                <c:pt idx="1">
                  <c:v>11</c:v>
                </c:pt>
              </c:numCache>
            </c:numRef>
          </c:val>
          <c:extLst>
            <c:ext xmlns:c16="http://schemas.microsoft.com/office/drawing/2014/chart" uri="{C3380CC4-5D6E-409C-BE32-E72D297353CC}">
              <c16:uniqueId val="{00000000-E4C0-453C-833F-02CF31A83357}"/>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0283966926526372E-2"/>
          <c:y val="0.21155457463917282"/>
          <c:w val="0.94115984732306679"/>
          <c:h val="0.73126320317862747"/>
        </c:manualLayout>
      </c:layout>
      <c:barChart>
        <c:barDir val="col"/>
        <c:grouping val="clustered"/>
        <c:varyColors val="0"/>
        <c:ser>
          <c:idx val="0"/>
          <c:order val="0"/>
          <c:tx>
            <c:strRef>
              <c:f>Sheet1!$B$1</c:f>
              <c:strCache>
                <c:ptCount val="1"/>
                <c:pt idx="0">
                  <c:v>2023</c:v>
                </c:pt>
              </c:strCache>
            </c:strRef>
          </c:tx>
          <c:spPr>
            <a:solidFill>
              <a:srgbClr val="71599B"/>
            </a:solidFill>
            <a:ln>
              <a:noFill/>
            </a:ln>
            <a:effectLst/>
          </c:spPr>
          <c:invertIfNegative val="0"/>
          <c:dLbls>
            <c:dLbl>
              <c:idx val="0"/>
              <c:tx>
                <c:rich>
                  <a:bodyPr/>
                  <a:lstStyle/>
                  <a:p>
                    <a:fld id="{C243BE75-3D73-41DC-8C14-EEC215ACCC18}"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FAF-4641-94F1-E24A0ADA1AD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spending time online makes me feel confident</c:v>
                </c:pt>
              </c:strCache>
            </c:strRef>
          </c:cat>
          <c:val>
            <c:numRef>
              <c:f>Sheet1!$B$2</c:f>
              <c:numCache>
                <c:formatCode>General</c:formatCode>
                <c:ptCount val="1"/>
                <c:pt idx="0">
                  <c:v>41</c:v>
                </c:pt>
              </c:numCache>
            </c:numRef>
          </c:val>
          <c:extLst>
            <c:ext xmlns:c16="http://schemas.microsoft.com/office/drawing/2014/chart" uri="{C3380CC4-5D6E-409C-BE32-E72D297353CC}">
              <c16:uniqueId val="{00000000-4FAF-4641-94F1-E24A0ADA1AD1}"/>
            </c:ext>
          </c:extLst>
        </c:ser>
        <c:ser>
          <c:idx val="1"/>
          <c:order val="1"/>
          <c:tx>
            <c:strRef>
              <c:f>Sheet1!$C$1</c:f>
              <c:strCache>
                <c:ptCount val="1"/>
                <c:pt idx="0">
                  <c:v>2022</c:v>
                </c:pt>
              </c:strCache>
            </c:strRef>
          </c:tx>
          <c:spPr>
            <a:solidFill>
              <a:srgbClr val="E59629"/>
            </a:solidFill>
            <a:ln>
              <a:noFill/>
            </a:ln>
            <a:effectLst/>
          </c:spPr>
          <c:invertIfNegative val="0"/>
          <c:dPt>
            <c:idx val="0"/>
            <c:invertIfNegative val="0"/>
            <c:bubble3D val="0"/>
            <c:spPr>
              <a:solidFill>
                <a:srgbClr val="E59629"/>
              </a:solidFill>
              <a:ln>
                <a:noFill/>
              </a:ln>
              <a:effectLst/>
            </c:spPr>
            <c:extLst>
              <c:ext xmlns:c16="http://schemas.microsoft.com/office/drawing/2014/chart" uri="{C3380CC4-5D6E-409C-BE32-E72D297353CC}">
                <c16:uniqueId val="{00000002-4FAF-4641-94F1-E24A0ADA1AD1}"/>
              </c:ext>
            </c:extLst>
          </c:dPt>
          <c:dLbls>
            <c:dLbl>
              <c:idx val="0"/>
              <c:tx>
                <c:rich>
                  <a:bodyPr/>
                  <a:lstStyle/>
                  <a:p>
                    <a:fld id="{305F5561-D067-46B0-9AB0-334309DC10B0}" type="VALUE">
                      <a:rPr lang="en-US" smtClean="0"/>
                      <a:pPr/>
                      <a:t>[VALUE]</a:t>
                    </a:fld>
                    <a:r>
                      <a:rPr lang="en-US"/>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FAF-4641-94F1-E24A0ADA1AD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spending time online makes me feel confident</c:v>
                </c:pt>
              </c:strCache>
            </c:strRef>
          </c:cat>
          <c:val>
            <c:numRef>
              <c:f>Sheet1!$C$2</c:f>
              <c:numCache>
                <c:formatCode>General</c:formatCode>
                <c:ptCount val="1"/>
                <c:pt idx="0">
                  <c:v>36</c:v>
                </c:pt>
              </c:numCache>
            </c:numRef>
          </c:val>
          <c:extLst>
            <c:ext xmlns:c16="http://schemas.microsoft.com/office/drawing/2014/chart" uri="{C3380CC4-5D6E-409C-BE32-E72D297353CC}">
              <c16:uniqueId val="{00000001-4FAF-4641-94F1-E24A0ADA1AD1}"/>
            </c:ext>
          </c:extLst>
        </c:ser>
        <c:dLbls>
          <c:dLblPos val="inEnd"/>
          <c:showLegendKey val="0"/>
          <c:showVal val="1"/>
          <c:showCatName val="0"/>
          <c:showSerName val="0"/>
          <c:showPercent val="0"/>
          <c:showBubbleSize val="0"/>
        </c:dLbls>
        <c:gapWidth val="154"/>
        <c:overlap val="2"/>
        <c:axId val="651001488"/>
        <c:axId val="2102923343"/>
      </c:barChart>
      <c:catAx>
        <c:axId val="651001488"/>
        <c:scaling>
          <c:orientation val="minMax"/>
        </c:scaling>
        <c:delete val="1"/>
        <c:axPos val="b"/>
        <c:numFmt formatCode="General" sourceLinked="1"/>
        <c:majorTickMark val="none"/>
        <c:minorTickMark val="none"/>
        <c:tickLblPos val="nextTo"/>
        <c:crossAx val="2102923343"/>
        <c:crosses val="autoZero"/>
        <c:auto val="1"/>
        <c:lblAlgn val="ctr"/>
        <c:lblOffset val="100"/>
        <c:noMultiLvlLbl val="0"/>
      </c:catAx>
      <c:valAx>
        <c:axId val="2102923343"/>
        <c:scaling>
          <c:orientation val="minMax"/>
        </c:scaling>
        <c:delete val="1"/>
        <c:axPos val="l"/>
        <c:numFmt formatCode="General" sourceLinked="1"/>
        <c:majorTickMark val="none"/>
        <c:minorTickMark val="none"/>
        <c:tickLblPos val="nextTo"/>
        <c:crossAx val="6510014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The internet's impact on my wellbeing</c:v>
                </c:pt>
              </c:strCache>
            </c:strRef>
          </c:tx>
          <c:dPt>
            <c:idx val="0"/>
            <c:bubble3D val="0"/>
            <c:spPr>
              <a:solidFill>
                <a:srgbClr val="71599B"/>
              </a:solidFill>
              <a:ln w="19050">
                <a:solidFill>
                  <a:schemeClr val="lt1"/>
                </a:solidFill>
              </a:ln>
              <a:effectLst/>
            </c:spPr>
            <c:extLst>
              <c:ext xmlns:c16="http://schemas.microsoft.com/office/drawing/2014/chart" uri="{C3380CC4-5D6E-409C-BE32-E72D297353CC}">
                <c16:uniqueId val="{00000001-D7B2-4DCD-A2F9-02B55EBBAAEE}"/>
              </c:ext>
            </c:extLst>
          </c:dPt>
          <c:dPt>
            <c:idx val="1"/>
            <c:bubble3D val="0"/>
            <c:spPr>
              <a:solidFill>
                <a:srgbClr val="E59629"/>
              </a:solidFill>
              <a:ln w="19050">
                <a:solidFill>
                  <a:schemeClr val="lt1"/>
                </a:solidFill>
              </a:ln>
              <a:effectLst/>
            </c:spPr>
            <c:extLst>
              <c:ext xmlns:c16="http://schemas.microsoft.com/office/drawing/2014/chart" uri="{C3380CC4-5D6E-409C-BE32-E72D297353CC}">
                <c16:uniqueId val="{00000003-D7B2-4DCD-A2F9-02B55EBBAAEE}"/>
              </c:ext>
            </c:extLst>
          </c:dPt>
          <c:cat>
            <c:strRef>
              <c:f>Sheet1!$A$2:$A$3</c:f>
              <c:strCache>
                <c:ptCount val="2"/>
                <c:pt idx="0">
                  <c:v>Positive</c:v>
                </c:pt>
                <c:pt idx="1">
                  <c:v>Negative</c:v>
                </c:pt>
              </c:strCache>
            </c:strRef>
          </c:cat>
          <c:val>
            <c:numRef>
              <c:f>Sheet1!$B$2:$B$3</c:f>
              <c:numCache>
                <c:formatCode>General</c:formatCode>
                <c:ptCount val="2"/>
                <c:pt idx="0">
                  <c:v>75</c:v>
                </c:pt>
                <c:pt idx="1">
                  <c:v>25</c:v>
                </c:pt>
              </c:numCache>
            </c:numRef>
          </c:val>
          <c:extLst>
            <c:ext xmlns:c16="http://schemas.microsoft.com/office/drawing/2014/chart" uri="{C3380CC4-5D6E-409C-BE32-E72D297353CC}">
              <c16:uniqueId val="{00000004-D7B2-4DCD-A2F9-02B55EBBAAEE}"/>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812500234105405"/>
          <c:y val="0.10598721106198629"/>
          <c:w val="0.79592880044131953"/>
          <c:h val="0.76720590635292718"/>
        </c:manualLayout>
      </c:layout>
      <c:barChart>
        <c:barDir val="bar"/>
        <c:grouping val="clustered"/>
        <c:varyColors val="0"/>
        <c:ser>
          <c:idx val="0"/>
          <c:order val="0"/>
          <c:tx>
            <c:strRef>
              <c:f>Sheet1!$B$1</c:f>
              <c:strCache>
                <c:ptCount val="1"/>
                <c:pt idx="0">
                  <c:v>9 to 17s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Pt>
            <c:idx val="0"/>
            <c:invertIfNegative val="0"/>
            <c:bubble3D val="0"/>
            <c:spPr>
              <a:solidFill>
                <a:srgbClr val="FF3366"/>
              </a:solidFill>
              <a:ln>
                <a:noFill/>
              </a:ln>
              <a:effectLst/>
            </c:spPr>
            <c:extLst>
              <c:ext xmlns:c16="http://schemas.microsoft.com/office/drawing/2014/chart" uri="{C3380CC4-5D6E-409C-BE32-E72D297353CC}">
                <c16:uniqueId val="{00000009-1CCD-400B-8C41-C7E023796129}"/>
              </c:ext>
            </c:extLst>
          </c:dPt>
          <c:dPt>
            <c:idx val="1"/>
            <c:invertIfNegative val="0"/>
            <c:bubble3D val="0"/>
            <c:spPr>
              <a:solidFill>
                <a:srgbClr val="71599B"/>
              </a:solidFill>
              <a:ln>
                <a:noFill/>
              </a:ln>
              <a:effectLst/>
            </c:spPr>
            <c:extLst>
              <c:ext xmlns:c16="http://schemas.microsoft.com/office/drawing/2014/chart" uri="{C3380CC4-5D6E-409C-BE32-E72D297353CC}">
                <c16:uniqueId val="{00000008-1CCD-400B-8C41-C7E023796129}"/>
              </c:ext>
            </c:extLst>
          </c:dPt>
          <c:dPt>
            <c:idx val="2"/>
            <c:invertIfNegative val="0"/>
            <c:bubble3D val="0"/>
            <c:spPr>
              <a:solidFill>
                <a:srgbClr val="31CCFD"/>
              </a:solidFill>
              <a:ln>
                <a:noFill/>
              </a:ln>
              <a:effectLst/>
            </c:spPr>
            <c:extLst>
              <c:ext xmlns:c16="http://schemas.microsoft.com/office/drawing/2014/chart" uri="{C3380CC4-5D6E-409C-BE32-E72D297353CC}">
                <c16:uniqueId val="{00000007-1CCD-400B-8C41-C7E023796129}"/>
              </c:ext>
            </c:extLst>
          </c:dPt>
          <c:dPt>
            <c:idx val="3"/>
            <c:invertIfNegative val="0"/>
            <c:bubble3D val="0"/>
            <c:spPr>
              <a:solidFill>
                <a:srgbClr val="E59629"/>
              </a:solidFill>
              <a:ln>
                <a:noFill/>
              </a:ln>
              <a:effectLst/>
            </c:spPr>
            <c:extLst>
              <c:ext xmlns:c16="http://schemas.microsoft.com/office/drawing/2014/chart" uri="{C3380CC4-5D6E-409C-BE32-E72D297353CC}">
                <c16:uniqueId val="{00000006-1CCD-400B-8C41-C7E023796129}"/>
              </c:ext>
            </c:extLst>
          </c:dPt>
          <c:cat>
            <c:strRef>
              <c:f>Sheet1!$A$2:$A$5</c:f>
              <c:strCache>
                <c:ptCount val="4"/>
                <c:pt idx="0">
                  <c:v>Roblox</c:v>
                </c:pt>
                <c:pt idx="1">
                  <c:v>TikTok</c:v>
                </c:pt>
                <c:pt idx="2">
                  <c:v>WhatsApp</c:v>
                </c:pt>
                <c:pt idx="3">
                  <c:v>YouTube</c:v>
                </c:pt>
              </c:strCache>
            </c:strRef>
          </c:cat>
          <c:val>
            <c:numRef>
              <c:f>Sheet1!$B$2:$B$5</c:f>
              <c:numCache>
                <c:formatCode>General</c:formatCode>
                <c:ptCount val="4"/>
                <c:pt idx="0">
                  <c:v>36</c:v>
                </c:pt>
                <c:pt idx="1">
                  <c:v>46</c:v>
                </c:pt>
                <c:pt idx="2">
                  <c:v>63</c:v>
                </c:pt>
                <c:pt idx="3">
                  <c:v>70</c:v>
                </c:pt>
              </c:numCache>
            </c:numRef>
          </c:val>
          <c:extLst>
            <c:ext xmlns:c16="http://schemas.microsoft.com/office/drawing/2014/chart" uri="{C3380CC4-5D6E-409C-BE32-E72D297353CC}">
              <c16:uniqueId val="{00000000-1CCD-400B-8C41-C7E023796129}"/>
            </c:ext>
          </c:extLst>
        </c:ser>
        <c:dLbls>
          <c:showLegendKey val="0"/>
          <c:showVal val="0"/>
          <c:showCatName val="0"/>
          <c:showSerName val="0"/>
          <c:showPercent val="0"/>
          <c:showBubbleSize val="0"/>
        </c:dLbls>
        <c:gapWidth val="100"/>
        <c:axId val="990014847"/>
        <c:axId val="669725008"/>
      </c:barChart>
      <c:catAx>
        <c:axId val="990014847"/>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crossAx val="669725008"/>
        <c:crosses val="autoZero"/>
        <c:auto val="1"/>
        <c:lblAlgn val="ctr"/>
        <c:lblOffset val="100"/>
        <c:noMultiLvlLbl val="0"/>
      </c:catAx>
      <c:valAx>
        <c:axId val="669725008"/>
        <c:scaling>
          <c:orientation val="minMax"/>
        </c:scaling>
        <c:delete val="1"/>
        <c:axPos val="b"/>
        <c:numFmt formatCode="General" sourceLinked="1"/>
        <c:majorTickMark val="none"/>
        <c:minorTickMark val="none"/>
        <c:tickLblPos val="nextTo"/>
        <c:crossAx val="990014847"/>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Aged 9-10</c:v>
                </c:pt>
              </c:strCache>
            </c:strRef>
          </c:tx>
          <c:spPr>
            <a:solidFill>
              <a:srgbClr val="E5962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Mobile phone (with internet access and apps)</c:v>
                </c:pt>
                <c:pt idx="1">
                  <c:v>Games console</c:v>
                </c:pt>
                <c:pt idx="2">
                  <c:v>PC/Laptop</c:v>
                </c:pt>
                <c:pt idx="3">
                  <c:v>Tablet</c:v>
                </c:pt>
              </c:strCache>
            </c:strRef>
          </c:cat>
          <c:val>
            <c:numRef>
              <c:f>Sheet1!$B$2:$B$5</c:f>
              <c:numCache>
                <c:formatCode>General</c:formatCode>
                <c:ptCount val="4"/>
                <c:pt idx="0">
                  <c:v>67</c:v>
                </c:pt>
                <c:pt idx="1">
                  <c:v>63</c:v>
                </c:pt>
                <c:pt idx="2">
                  <c:v>44</c:v>
                </c:pt>
                <c:pt idx="3">
                  <c:v>64</c:v>
                </c:pt>
              </c:numCache>
            </c:numRef>
          </c:val>
          <c:extLst>
            <c:ext xmlns:c16="http://schemas.microsoft.com/office/drawing/2014/chart" uri="{C3380CC4-5D6E-409C-BE32-E72D297353CC}">
              <c16:uniqueId val="{00000000-3A3D-9E4C-A009-D1791A1BC5B5}"/>
            </c:ext>
          </c:extLst>
        </c:ser>
        <c:ser>
          <c:idx val="1"/>
          <c:order val="1"/>
          <c:tx>
            <c:strRef>
              <c:f>Sheet1!$C$1</c:f>
              <c:strCache>
                <c:ptCount val="1"/>
                <c:pt idx="0">
                  <c:v>% Aged 11-12</c:v>
                </c:pt>
              </c:strCache>
            </c:strRef>
          </c:tx>
          <c:spPr>
            <a:solidFill>
              <a:srgbClr val="71599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Mobile phone (with internet access and apps)</c:v>
                </c:pt>
                <c:pt idx="1">
                  <c:v>Games console</c:v>
                </c:pt>
                <c:pt idx="2">
                  <c:v>PC/Laptop</c:v>
                </c:pt>
                <c:pt idx="3">
                  <c:v>Tablet</c:v>
                </c:pt>
              </c:strCache>
            </c:strRef>
          </c:cat>
          <c:val>
            <c:numRef>
              <c:f>Sheet1!$C$2:$C$5</c:f>
              <c:numCache>
                <c:formatCode>General</c:formatCode>
                <c:ptCount val="4"/>
                <c:pt idx="0">
                  <c:v>89</c:v>
                </c:pt>
                <c:pt idx="1">
                  <c:v>71</c:v>
                </c:pt>
                <c:pt idx="2">
                  <c:v>59</c:v>
                </c:pt>
                <c:pt idx="3">
                  <c:v>62</c:v>
                </c:pt>
              </c:numCache>
            </c:numRef>
          </c:val>
          <c:extLst>
            <c:ext xmlns:c16="http://schemas.microsoft.com/office/drawing/2014/chart" uri="{C3380CC4-5D6E-409C-BE32-E72D297353CC}">
              <c16:uniqueId val="{00000001-3A3D-9E4C-A009-D1791A1BC5B5}"/>
            </c:ext>
          </c:extLst>
        </c:ser>
        <c:ser>
          <c:idx val="2"/>
          <c:order val="2"/>
          <c:tx>
            <c:strRef>
              <c:f>Sheet1!$D$1</c:f>
              <c:strCache>
                <c:ptCount val="1"/>
                <c:pt idx="0">
                  <c:v>% Aged 13-14</c:v>
                </c:pt>
              </c:strCache>
            </c:strRef>
          </c:tx>
          <c:spPr>
            <a:solidFill>
              <a:srgbClr val="FF3366"/>
            </a:solidFill>
            <a:ln>
              <a:noFill/>
            </a:ln>
            <a:effectLst/>
          </c:spPr>
          <c:invertIfNegative val="0"/>
          <c:dLbls>
            <c:dLbl>
              <c:idx val="0"/>
              <c:tx>
                <c:rich>
                  <a:bodyPr/>
                  <a:lstStyle/>
                  <a:p>
                    <a:fld id="{EF0BA50F-6771-46C8-BC26-23934E83B98E}" type="VALUE">
                      <a:rPr lang="en-US" sz="1400" b="1" smtClean="0">
                        <a:solidFill>
                          <a:schemeClr val="bg1"/>
                        </a:solidFill>
                        <a:latin typeface="Arial" panose="020B0604020202020204" pitchFamily="34" charset="0"/>
                        <a:cs typeface="Arial" panose="020B0604020202020204" pitchFamily="34" charset="0"/>
                      </a:rPr>
                      <a:pPr/>
                      <a:t>[VALUE]</a:t>
                    </a:fld>
                    <a:endParaRPr lang="en-GB"/>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191-46B3-9537-A45227AE4444}"/>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Mobile phone (with internet access and apps)</c:v>
                </c:pt>
                <c:pt idx="1">
                  <c:v>Games console</c:v>
                </c:pt>
                <c:pt idx="2">
                  <c:v>PC/Laptop</c:v>
                </c:pt>
                <c:pt idx="3">
                  <c:v>Tablet</c:v>
                </c:pt>
              </c:strCache>
            </c:strRef>
          </c:cat>
          <c:val>
            <c:numRef>
              <c:f>Sheet1!$D$2:$D$5</c:f>
              <c:numCache>
                <c:formatCode>General</c:formatCode>
                <c:ptCount val="4"/>
                <c:pt idx="0">
                  <c:v>89</c:v>
                </c:pt>
                <c:pt idx="1">
                  <c:v>68</c:v>
                </c:pt>
                <c:pt idx="2">
                  <c:v>59</c:v>
                </c:pt>
                <c:pt idx="3">
                  <c:v>56</c:v>
                </c:pt>
              </c:numCache>
            </c:numRef>
          </c:val>
          <c:extLst>
            <c:ext xmlns:c16="http://schemas.microsoft.com/office/drawing/2014/chart" uri="{C3380CC4-5D6E-409C-BE32-E72D297353CC}">
              <c16:uniqueId val="{00000000-6191-46B3-9537-A45227AE4444}"/>
            </c:ext>
          </c:extLst>
        </c:ser>
        <c:ser>
          <c:idx val="3"/>
          <c:order val="3"/>
          <c:tx>
            <c:strRef>
              <c:f>Sheet1!$E$1</c:f>
              <c:strCache>
                <c:ptCount val="1"/>
                <c:pt idx="0">
                  <c:v>% Aged 15-17</c:v>
                </c:pt>
              </c:strCache>
            </c:strRef>
          </c:tx>
          <c:spPr>
            <a:solidFill>
              <a:srgbClr val="31CCF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Mobile phone (with internet access and apps)</c:v>
                </c:pt>
                <c:pt idx="1">
                  <c:v>Games console</c:v>
                </c:pt>
                <c:pt idx="2">
                  <c:v>PC/Laptop</c:v>
                </c:pt>
                <c:pt idx="3">
                  <c:v>Tablet</c:v>
                </c:pt>
              </c:strCache>
            </c:strRef>
          </c:cat>
          <c:val>
            <c:numRef>
              <c:f>Sheet1!$E$2:$E$5</c:f>
              <c:numCache>
                <c:formatCode>General</c:formatCode>
                <c:ptCount val="4"/>
                <c:pt idx="0">
                  <c:v>96</c:v>
                </c:pt>
                <c:pt idx="1">
                  <c:v>70</c:v>
                </c:pt>
                <c:pt idx="2">
                  <c:v>73</c:v>
                </c:pt>
                <c:pt idx="3">
                  <c:v>52</c:v>
                </c:pt>
              </c:numCache>
            </c:numRef>
          </c:val>
          <c:extLst>
            <c:ext xmlns:c16="http://schemas.microsoft.com/office/drawing/2014/chart" uri="{C3380CC4-5D6E-409C-BE32-E72D297353CC}">
              <c16:uniqueId val="{00000002-6191-46B3-9537-A45227AE4444}"/>
            </c:ext>
          </c:extLst>
        </c:ser>
        <c:dLbls>
          <c:dLblPos val="inEnd"/>
          <c:showLegendKey val="0"/>
          <c:showVal val="1"/>
          <c:showCatName val="0"/>
          <c:showSerName val="0"/>
          <c:showPercent val="0"/>
          <c:showBubbleSize val="0"/>
        </c:dLbls>
        <c:gapWidth val="154"/>
        <c:overlap val="2"/>
        <c:axId val="651001488"/>
        <c:axId val="2102923343"/>
      </c:barChart>
      <c:catAx>
        <c:axId val="651001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crossAx val="2102923343"/>
        <c:crosses val="autoZero"/>
        <c:auto val="1"/>
        <c:lblAlgn val="ctr"/>
        <c:lblOffset val="100"/>
        <c:noMultiLvlLbl val="0"/>
      </c:catAx>
      <c:valAx>
        <c:axId val="2102923343"/>
        <c:scaling>
          <c:orientation val="minMax"/>
        </c:scaling>
        <c:delete val="1"/>
        <c:axPos val="l"/>
        <c:numFmt formatCode="General" sourceLinked="1"/>
        <c:majorTickMark val="none"/>
        <c:minorTickMark val="none"/>
        <c:tickLblPos val="nextTo"/>
        <c:crossAx val="6510014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8284388247195584"/>
          <c:y val="5.7906761754331702E-2"/>
          <c:w val="0.41381730790864829"/>
          <c:h val="0.9015119592281684"/>
        </c:manualLayout>
      </c:layout>
      <c:pieChart>
        <c:varyColors val="1"/>
        <c:ser>
          <c:idx val="0"/>
          <c:order val="0"/>
          <c:tx>
            <c:strRef>
              <c:f>Sheet1!$B$1</c:f>
              <c:strCache>
                <c:ptCount val="1"/>
                <c:pt idx="0">
                  <c:v>Issues faced online</c:v>
                </c:pt>
              </c:strCache>
            </c:strRef>
          </c:tx>
          <c:dPt>
            <c:idx val="0"/>
            <c:bubble3D val="0"/>
            <c:spPr>
              <a:solidFill>
                <a:srgbClr val="31CCFD"/>
              </a:solidFill>
              <a:ln w="19050">
                <a:solidFill>
                  <a:schemeClr val="lt1"/>
                </a:solidFill>
              </a:ln>
              <a:effectLst/>
            </c:spPr>
            <c:extLst>
              <c:ext xmlns:c16="http://schemas.microsoft.com/office/drawing/2014/chart" uri="{C3380CC4-5D6E-409C-BE32-E72D297353CC}">
                <c16:uniqueId val="{00000001-CC0E-4545-92F1-AA8FD306DF52}"/>
              </c:ext>
            </c:extLst>
          </c:dPt>
          <c:dPt>
            <c:idx val="1"/>
            <c:bubble3D val="0"/>
            <c:spPr>
              <a:solidFill>
                <a:srgbClr val="E59629"/>
              </a:solidFill>
              <a:ln w="19050">
                <a:solidFill>
                  <a:schemeClr val="lt1"/>
                </a:solidFill>
              </a:ln>
              <a:effectLst/>
            </c:spPr>
            <c:extLst>
              <c:ext xmlns:c16="http://schemas.microsoft.com/office/drawing/2014/chart" uri="{C3380CC4-5D6E-409C-BE32-E72D297353CC}">
                <c16:uniqueId val="{00000002-CC0E-4545-92F1-AA8FD306DF52}"/>
              </c:ext>
            </c:extLst>
          </c:dPt>
          <c:dPt>
            <c:idx val="2"/>
            <c:bubble3D val="0"/>
            <c:spPr>
              <a:solidFill>
                <a:srgbClr val="71599B"/>
              </a:solidFill>
              <a:ln w="19050">
                <a:solidFill>
                  <a:schemeClr val="lt1"/>
                </a:solidFill>
              </a:ln>
              <a:effectLst/>
            </c:spPr>
            <c:extLst>
              <c:ext xmlns:c16="http://schemas.microsoft.com/office/drawing/2014/chart" uri="{C3380CC4-5D6E-409C-BE32-E72D297353CC}">
                <c16:uniqueId val="{00000003-CC0E-4545-92F1-AA8FD306DF52}"/>
              </c:ext>
            </c:extLst>
          </c:dPt>
          <c:dPt>
            <c:idx val="3"/>
            <c:bubble3D val="0"/>
            <c:spPr>
              <a:solidFill>
                <a:srgbClr val="FF3366"/>
              </a:solidFill>
              <a:ln w="19050">
                <a:solidFill>
                  <a:schemeClr val="lt1"/>
                </a:solidFill>
              </a:ln>
              <a:effectLst/>
            </c:spPr>
            <c:extLst>
              <c:ext xmlns:c16="http://schemas.microsoft.com/office/drawing/2014/chart" uri="{C3380CC4-5D6E-409C-BE32-E72D297353CC}">
                <c16:uniqueId val="{00000004-CC0E-4545-92F1-AA8FD306DF52}"/>
              </c:ext>
            </c:extLst>
          </c:dPt>
          <c:dPt>
            <c:idx val="4"/>
            <c:bubble3D val="0"/>
            <c:spPr>
              <a:solidFill>
                <a:srgbClr val="0033FF"/>
              </a:solidFill>
              <a:ln w="19050">
                <a:solidFill>
                  <a:schemeClr val="lt1"/>
                </a:solidFill>
              </a:ln>
              <a:effectLst/>
            </c:spPr>
            <c:extLst>
              <c:ext xmlns:c16="http://schemas.microsoft.com/office/drawing/2014/chart" uri="{C3380CC4-5D6E-409C-BE32-E72D297353CC}">
                <c16:uniqueId val="{00000005-CC0E-4545-92F1-AA8FD306DF52}"/>
              </c:ext>
            </c:extLst>
          </c:dPt>
          <c:dPt>
            <c:idx val="5"/>
            <c:bubble3D val="0"/>
            <c:spPr>
              <a:solidFill>
                <a:srgbClr val="D2CAE0"/>
              </a:solidFill>
              <a:ln w="19050">
                <a:solidFill>
                  <a:schemeClr val="lt1"/>
                </a:solidFill>
              </a:ln>
              <a:effectLst/>
            </c:spPr>
            <c:extLst>
              <c:ext xmlns:c16="http://schemas.microsoft.com/office/drawing/2014/chart" uri="{C3380CC4-5D6E-409C-BE32-E72D297353CC}">
                <c16:uniqueId val="{00000006-CC0E-4545-92F1-AA8FD306DF52}"/>
              </c:ext>
            </c:extLst>
          </c:dPt>
          <c:dPt>
            <c:idx val="6"/>
            <c:bubble3D val="0"/>
            <c:spPr>
              <a:solidFill>
                <a:srgbClr val="F4D639"/>
              </a:solidFill>
              <a:ln w="19050">
                <a:solidFill>
                  <a:schemeClr val="lt1"/>
                </a:solidFill>
              </a:ln>
              <a:effectLst/>
            </c:spPr>
            <c:extLst>
              <c:ext xmlns:c16="http://schemas.microsoft.com/office/drawing/2014/chart" uri="{C3380CC4-5D6E-409C-BE32-E72D297353CC}">
                <c16:uniqueId val="{00000007-CC0E-4545-92F1-AA8FD306DF52}"/>
              </c:ext>
            </c:extLst>
          </c:dPt>
          <c:dPt>
            <c:idx val="7"/>
            <c:bubble3D val="0"/>
            <c:spPr>
              <a:solidFill>
                <a:srgbClr val="00CC00"/>
              </a:solidFill>
              <a:ln w="19050">
                <a:solidFill>
                  <a:schemeClr val="lt1"/>
                </a:solidFill>
              </a:ln>
              <a:effectLst/>
            </c:spPr>
            <c:extLst>
              <c:ext xmlns:c16="http://schemas.microsoft.com/office/drawing/2014/chart" uri="{C3380CC4-5D6E-409C-BE32-E72D297353CC}">
                <c16:uniqueId val="{00000008-CC0E-4545-92F1-AA8FD306DF52}"/>
              </c:ext>
            </c:extLst>
          </c:dPt>
          <c:dPt>
            <c:idx val="8"/>
            <c:bubble3D val="0"/>
            <c:spPr>
              <a:solidFill>
                <a:srgbClr val="E5FAE5"/>
              </a:solidFill>
              <a:ln w="19050">
                <a:solidFill>
                  <a:schemeClr val="lt1"/>
                </a:solidFill>
              </a:ln>
              <a:effectLst/>
            </c:spPr>
            <c:extLst>
              <c:ext xmlns:c16="http://schemas.microsoft.com/office/drawing/2014/chart" uri="{C3380CC4-5D6E-409C-BE32-E72D297353CC}">
                <c16:uniqueId val="{00000009-CC0E-4545-92F1-AA8FD306DF52}"/>
              </c:ext>
            </c:extLst>
          </c:dPt>
          <c:cat>
            <c:strRef>
              <c:f>Sheet1!$A$2:$A$10</c:f>
              <c:strCache>
                <c:ptCount val="9"/>
                <c:pt idx="0">
                  <c:v>Spent too much time online</c:v>
                </c:pt>
                <c:pt idx="1">
                  <c:v>Spent money in games/apps</c:v>
                </c:pt>
                <c:pt idx="2">
                  <c:v>Strangers contacted me</c:v>
                </c:pt>
                <c:pt idx="3">
                  <c:v>Came across mis/disinformation</c:v>
                </c:pt>
                <c:pt idx="4">
                  <c:v>Came across hate speech</c:v>
                </c:pt>
                <c:pt idx="5">
                  <c:v>Came across content promoting unrealistic body images or altered bodies</c:v>
                </c:pt>
                <c:pt idx="6">
                  <c:v>Came across content which promotes dangerous stunts or challenges</c:v>
                </c:pt>
                <c:pt idx="7">
                  <c:v>Came across violent content or content that promotes violence</c:v>
                </c:pt>
                <c:pt idx="8">
                  <c:v>Online bullying, trolling or abuse from people I don't know</c:v>
                </c:pt>
              </c:strCache>
            </c:strRef>
          </c:cat>
          <c:val>
            <c:numRef>
              <c:f>Sheet1!$B$2:$B$10</c:f>
              <c:numCache>
                <c:formatCode>General</c:formatCode>
                <c:ptCount val="9"/>
                <c:pt idx="0">
                  <c:v>41</c:v>
                </c:pt>
                <c:pt idx="1">
                  <c:v>23</c:v>
                </c:pt>
                <c:pt idx="2">
                  <c:v>21</c:v>
                </c:pt>
                <c:pt idx="3">
                  <c:v>18</c:v>
                </c:pt>
                <c:pt idx="4">
                  <c:v>16</c:v>
                </c:pt>
                <c:pt idx="5">
                  <c:v>16</c:v>
                </c:pt>
                <c:pt idx="6">
                  <c:v>19</c:v>
                </c:pt>
                <c:pt idx="7">
                  <c:v>12</c:v>
                </c:pt>
                <c:pt idx="8">
                  <c:v>10</c:v>
                </c:pt>
              </c:numCache>
            </c:numRef>
          </c:val>
          <c:extLst>
            <c:ext xmlns:c16="http://schemas.microsoft.com/office/drawing/2014/chart" uri="{C3380CC4-5D6E-409C-BE32-E72D297353CC}">
              <c16:uniqueId val="{00000000-CC0E-4545-92F1-AA8FD306DF5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6.492862950528957E-3"/>
          <c:y val="4.9800005091539416E-2"/>
          <c:w val="0.56265761490684496"/>
          <c:h val="0.93572330446987761"/>
        </c:manualLayout>
      </c:layout>
      <c:overlay val="0"/>
      <c:spPr>
        <a:noFill/>
        <a:ln>
          <a:noFill/>
        </a:ln>
        <a:effectLst/>
      </c:spPr>
      <c:txPr>
        <a:bodyPr rot="0" spcFirstLastPara="1" vertOverflow="ellipsis" vert="horz" wrap="square" anchor="ctr" anchorCtr="1"/>
        <a:lstStyle/>
        <a:p>
          <a:pPr>
            <a:defRPr sz="20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9-10s</c:v>
                </c:pt>
              </c:strCache>
            </c:strRef>
          </c:tx>
          <c:spPr>
            <a:solidFill>
              <a:srgbClr val="E5962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Spent too much time online</c:v>
                </c:pt>
              </c:strCache>
            </c:strRef>
          </c:cat>
          <c:val>
            <c:numRef>
              <c:f>Sheet1!$B$2</c:f>
              <c:numCache>
                <c:formatCode>General</c:formatCode>
                <c:ptCount val="1"/>
                <c:pt idx="0">
                  <c:v>38</c:v>
                </c:pt>
              </c:numCache>
            </c:numRef>
          </c:val>
          <c:extLst>
            <c:ext xmlns:c16="http://schemas.microsoft.com/office/drawing/2014/chart" uri="{C3380CC4-5D6E-409C-BE32-E72D297353CC}">
              <c16:uniqueId val="{00000000-AD01-46D1-BBDE-5B90D7B21546}"/>
            </c:ext>
          </c:extLst>
        </c:ser>
        <c:ser>
          <c:idx val="1"/>
          <c:order val="1"/>
          <c:tx>
            <c:strRef>
              <c:f>Sheet1!$C$1</c:f>
              <c:strCache>
                <c:ptCount val="1"/>
                <c:pt idx="0">
                  <c:v>% 11-12s</c:v>
                </c:pt>
              </c:strCache>
            </c:strRef>
          </c:tx>
          <c:spPr>
            <a:solidFill>
              <a:srgbClr val="71599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Spent too much time online</c:v>
                </c:pt>
              </c:strCache>
            </c:strRef>
          </c:cat>
          <c:val>
            <c:numRef>
              <c:f>Sheet1!$C$2</c:f>
              <c:numCache>
                <c:formatCode>General</c:formatCode>
                <c:ptCount val="1"/>
                <c:pt idx="0">
                  <c:v>46</c:v>
                </c:pt>
              </c:numCache>
            </c:numRef>
          </c:val>
          <c:extLst>
            <c:ext xmlns:c16="http://schemas.microsoft.com/office/drawing/2014/chart" uri="{C3380CC4-5D6E-409C-BE32-E72D297353CC}">
              <c16:uniqueId val="{00000001-AD01-46D1-BBDE-5B90D7B21546}"/>
            </c:ext>
          </c:extLst>
        </c:ser>
        <c:ser>
          <c:idx val="2"/>
          <c:order val="2"/>
          <c:tx>
            <c:strRef>
              <c:f>Sheet1!$D$1</c:f>
              <c:strCache>
                <c:ptCount val="1"/>
                <c:pt idx="0">
                  <c:v>% 13-14s</c:v>
                </c:pt>
              </c:strCache>
            </c:strRef>
          </c:tx>
          <c:spPr>
            <a:solidFill>
              <a:srgbClr val="F4D639"/>
            </a:solidFill>
            <a:ln>
              <a:noFill/>
            </a:ln>
            <a:effectLst/>
          </c:spPr>
          <c:invertIfNegative val="0"/>
          <c:dPt>
            <c:idx val="0"/>
            <c:invertIfNegative val="0"/>
            <c:bubble3D val="0"/>
            <c:spPr>
              <a:solidFill>
                <a:srgbClr val="FF3366"/>
              </a:solidFill>
              <a:ln>
                <a:noFill/>
              </a:ln>
              <a:effectLst/>
            </c:spPr>
            <c:extLst>
              <c:ext xmlns:c16="http://schemas.microsoft.com/office/drawing/2014/chart" uri="{C3380CC4-5D6E-409C-BE32-E72D297353CC}">
                <c16:uniqueId val="{00000004-AD01-46D1-BBDE-5B90D7B21546}"/>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Spent too much time online</c:v>
                </c:pt>
              </c:strCache>
            </c:strRef>
          </c:cat>
          <c:val>
            <c:numRef>
              <c:f>Sheet1!$D$2</c:f>
              <c:numCache>
                <c:formatCode>General</c:formatCode>
                <c:ptCount val="1"/>
                <c:pt idx="0">
                  <c:v>40</c:v>
                </c:pt>
              </c:numCache>
            </c:numRef>
          </c:val>
          <c:extLst>
            <c:ext xmlns:c16="http://schemas.microsoft.com/office/drawing/2014/chart" uri="{C3380CC4-5D6E-409C-BE32-E72D297353CC}">
              <c16:uniqueId val="{00000002-AD01-46D1-BBDE-5B90D7B21546}"/>
            </c:ext>
          </c:extLst>
        </c:ser>
        <c:ser>
          <c:idx val="3"/>
          <c:order val="3"/>
          <c:tx>
            <c:strRef>
              <c:f>Sheet1!$E$1</c:f>
              <c:strCache>
                <c:ptCount val="1"/>
                <c:pt idx="0">
                  <c:v>% 15-17s</c:v>
                </c:pt>
              </c:strCache>
            </c:strRef>
          </c:tx>
          <c:spPr>
            <a:solidFill>
              <a:srgbClr val="31CCF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Spent too much time online</c:v>
                </c:pt>
              </c:strCache>
            </c:strRef>
          </c:cat>
          <c:val>
            <c:numRef>
              <c:f>Sheet1!$E$2</c:f>
              <c:numCache>
                <c:formatCode>General</c:formatCode>
                <c:ptCount val="1"/>
                <c:pt idx="0">
                  <c:v>40</c:v>
                </c:pt>
              </c:numCache>
            </c:numRef>
          </c:val>
          <c:extLst>
            <c:ext xmlns:c16="http://schemas.microsoft.com/office/drawing/2014/chart" uri="{C3380CC4-5D6E-409C-BE32-E72D297353CC}">
              <c16:uniqueId val="{00000003-AD01-46D1-BBDE-5B90D7B21546}"/>
            </c:ext>
          </c:extLst>
        </c:ser>
        <c:dLbls>
          <c:dLblPos val="inEnd"/>
          <c:showLegendKey val="0"/>
          <c:showVal val="1"/>
          <c:showCatName val="0"/>
          <c:showSerName val="0"/>
          <c:showPercent val="0"/>
          <c:showBubbleSize val="0"/>
        </c:dLbls>
        <c:gapWidth val="154"/>
        <c:overlap val="2"/>
        <c:axId val="651001488"/>
        <c:axId val="2102923343"/>
      </c:barChart>
      <c:catAx>
        <c:axId val="651001488"/>
        <c:scaling>
          <c:orientation val="minMax"/>
        </c:scaling>
        <c:delete val="1"/>
        <c:axPos val="b"/>
        <c:numFmt formatCode="General" sourceLinked="1"/>
        <c:majorTickMark val="none"/>
        <c:minorTickMark val="none"/>
        <c:tickLblPos val="nextTo"/>
        <c:crossAx val="2102923343"/>
        <c:crosses val="autoZero"/>
        <c:auto val="1"/>
        <c:lblAlgn val="ctr"/>
        <c:lblOffset val="100"/>
        <c:noMultiLvlLbl val="0"/>
      </c:catAx>
      <c:valAx>
        <c:axId val="2102923343"/>
        <c:scaling>
          <c:orientation val="minMax"/>
        </c:scaling>
        <c:delete val="1"/>
        <c:axPos val="l"/>
        <c:numFmt formatCode="General" sourceLinked="1"/>
        <c:majorTickMark val="none"/>
        <c:minorTickMark val="none"/>
        <c:tickLblPos val="nextTo"/>
        <c:crossAx val="6510014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rgbClr val="243044"/>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0.76134</cdr:x>
      <cdr:y>0.34143</cdr:y>
    </cdr:from>
    <cdr:to>
      <cdr:x>0.86625</cdr:x>
      <cdr:y>0.47606</cdr:y>
    </cdr:to>
    <cdr:sp macro="" textlink="">
      <cdr:nvSpPr>
        <cdr:cNvPr id="2" name="TextBox 9">
          <a:extLst xmlns:a="http://schemas.openxmlformats.org/drawingml/2006/main">
            <a:ext uri="{FF2B5EF4-FFF2-40B4-BE49-F238E27FC236}">
              <a16:creationId xmlns:a16="http://schemas.microsoft.com/office/drawing/2014/main" id="{9F33A900-7A03-81DD-BF66-D6B2A62CD560}"/>
            </a:ext>
          </a:extLst>
        </cdr:cNvPr>
        <cdr:cNvSpPr txBox="1"/>
      </cdr:nvSpPr>
      <cdr:spPr>
        <a:xfrm xmlns:a="http://schemas.openxmlformats.org/drawingml/2006/main">
          <a:off x="8206108" y="1654536"/>
          <a:ext cx="1130740" cy="65243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2800" b="1" dirty="0">
              <a:solidFill>
                <a:srgbClr val="31CCFD"/>
              </a:solidFill>
              <a:latin typeface="Montserrat" panose="00000500000000000000" pitchFamily="50" charset="0"/>
            </a:rPr>
            <a:t>63%</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0F4601-C4C1-4398-9CB1-BA72972330B1}" type="datetimeFigureOut">
              <a:rPr lang="en-GB" smtClean="0"/>
              <a:t>06/11/2024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12F86D-1CBB-4457-8A13-AFA47789A512}" type="slidenum">
              <a:rPr lang="en-GB" smtClean="0"/>
              <a:t>‹#›</a:t>
            </a:fld>
            <a:endParaRPr lang="en-GB"/>
          </a:p>
        </p:txBody>
      </p:sp>
    </p:spTree>
    <p:extLst>
      <p:ext uri="{BB962C8B-B14F-4D97-AF65-F5344CB8AC3E}">
        <p14:creationId xmlns:p14="http://schemas.microsoft.com/office/powerpoint/2010/main" val="2134289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GB" sz="1800" i="1" kern="100" dirty="0">
                <a:effectLst/>
                <a:latin typeface="Century Gothic" panose="020B0502020202020204" pitchFamily="34" charset="0"/>
                <a:ea typeface="Aptos" panose="020B0004020202020204" pitchFamily="34" charset="0"/>
                <a:cs typeface="Times New Roman" panose="02020603050405020304" pitchFamily="18" charset="0"/>
              </a:rPr>
              <a:t>[Include your welcome message here if applicable]</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 internet is a massive part of our lives today – from our jobs to our children’s education and our downtime. As children grow up in a digital world with technology that’s increasingly changing and developing, it’s important that your child has a solid foundation for online safety.</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Knowing when to </a:t>
            </a:r>
            <a:r>
              <a:rPr lang="en-US" sz="1800" dirty="0" err="1">
                <a:solidFill>
                  <a:srgbClr val="000000"/>
                </a:solidFill>
                <a:effectLst/>
                <a:latin typeface="Arial" panose="020B0604020202020204" pitchFamily="34" charset="0"/>
                <a:ea typeface="Arial" panose="020B0604020202020204" pitchFamily="34" charset="0"/>
              </a:rPr>
              <a:t>recognise</a:t>
            </a:r>
            <a:r>
              <a:rPr lang="en-US" sz="1800" dirty="0">
                <a:solidFill>
                  <a:srgbClr val="000000"/>
                </a:solidFill>
                <a:effectLst/>
                <a:latin typeface="Arial" panose="020B0604020202020204" pitchFamily="34" charset="0"/>
                <a:ea typeface="Arial" panose="020B0604020202020204" pitchFamily="34" charset="0"/>
              </a:rPr>
              <a:t> potential harms and how to keep themselves from being targeted can help ensure they experience more benefits than harm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This presentation is designed to give you a brief look at some of the issues children might face online and provide you with some tips and tools to keep them safe.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a:t>
            </a:fld>
            <a:endParaRPr lang="en-GB"/>
          </a:p>
        </p:txBody>
      </p:sp>
    </p:spTree>
    <p:extLst>
      <p:ext uri="{BB962C8B-B14F-4D97-AF65-F5344CB8AC3E}">
        <p14:creationId xmlns:p14="http://schemas.microsoft.com/office/powerpoint/2010/main" val="3957818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It’s possible that children may come across things online which are inappropriate for their age and stage of development. Tools like parental controls can help to protect your children from accessing inappropriate content, but you can’t check everything they see on the internet. The first step is to have regular conversations about what they do online and encourage them to talk to you if they see anything that upsets them.</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What to talk about: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They can come to you if they see anything that upsets them;</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The importance of respect for each other and the meaning of consent;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If they’ve seen pornography online, talk about the unrealistic images of sex and relationships it presents.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Top tips and tools to support children include: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Setting parental controls on home broadband networks;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You can set content locks on mobile networks as well;</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Turn on safe search on your browser search engines (such as Google), or use child-friendly search engines like </a:t>
            </a:r>
            <a:r>
              <a:rPr lang="en-US" sz="1800" dirty="0" err="1">
                <a:solidFill>
                  <a:srgbClr val="000000"/>
                </a:solidFill>
                <a:effectLst/>
                <a:latin typeface="Arial" panose="020B0604020202020204" pitchFamily="34" charset="0"/>
                <a:ea typeface="Arial" panose="020B0604020202020204" pitchFamily="34" charset="0"/>
              </a:rPr>
              <a:t>Swiggle</a:t>
            </a:r>
            <a:r>
              <a:rPr lang="en-US" sz="1800" dirty="0">
                <a:solidFill>
                  <a:srgbClr val="000000"/>
                </a:solidFill>
                <a:effectLst/>
                <a:latin typeface="Arial" panose="020B0604020202020204" pitchFamily="34" charset="0"/>
                <a:ea typeface="Arial" panose="020B0604020202020204" pitchFamily="34" charset="0"/>
              </a:rPr>
              <a: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You can also set content limits in the individual apps they use and games they play.</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10</a:t>
            </a:fld>
            <a:endParaRPr lang="en-GB"/>
          </a:p>
        </p:txBody>
      </p:sp>
    </p:spTree>
    <p:extLst>
      <p:ext uri="{BB962C8B-B14F-4D97-AF65-F5344CB8AC3E}">
        <p14:creationId xmlns:p14="http://schemas.microsoft.com/office/powerpoint/2010/main" val="38389044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 nature of devices is children can contact each other all the time. This also means that bullying isn’t something that can just happen at school.</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 internet and social media has changed the way children interact and share their lives. It is really important to have regular conversations with them about what they share online. As a parent, it can be difficult to stay on top of all the different apps and sites that children are using, but there are simple things that you can do to make sure they become 'good digital citizen' and avoid sharing or saying something that they would later regret.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What to talk about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Talk to a trusted adult if they experience anything upsetting online or if they’re not sure about something </a:t>
            </a:r>
            <a:r>
              <a:rPr lang="en-US" sz="1800" dirty="0">
                <a:effectLst/>
                <a:latin typeface="Arial" panose="020B0604020202020204" pitchFamily="34" charset="0"/>
                <a:ea typeface="Arial" panose="020B0604020202020204" pitchFamily="34" charset="0"/>
              </a:rPr>
              <a:t>(here, it’s also important for them to understand who trusted adults are to them – such as yourself or a grandparent or someone else who cares for them)</a:t>
            </a:r>
            <a:r>
              <a:rPr lang="en-US" sz="1800" dirty="0">
                <a:solidFill>
                  <a:srgbClr val="000000"/>
                </a:solidFill>
                <a:effectLst/>
                <a:latin typeface="Arial" panose="020B0604020202020204" pitchFamily="34" charset="0"/>
                <a:ea typeface="Arial" panose="020B0604020202020204" pitchFamily="34" charset="0"/>
              </a:rPr>
              <a: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Think carefully about sharing images or videos of others without their consent or permission;</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That every action they take online creates what’s called a digital footprint that follows them as they grow – and as they start applying to jobs or future opportunities. It creates a picture of who they are, so they should make responsible choices.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Top tips and tools to support children include: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Demonstrate healthy </a:t>
            </a:r>
            <a:r>
              <a:rPr lang="en-US" sz="1800" dirty="0" err="1">
                <a:solidFill>
                  <a:srgbClr val="000000"/>
                </a:solidFill>
                <a:effectLst/>
                <a:latin typeface="Arial" panose="020B0604020202020204" pitchFamily="34" charset="0"/>
                <a:ea typeface="Arial" panose="020B0604020202020204" pitchFamily="34" charset="0"/>
              </a:rPr>
              <a:t>behaviour</a:t>
            </a:r>
            <a:r>
              <a:rPr lang="en-US" sz="1800" dirty="0">
                <a:solidFill>
                  <a:srgbClr val="000000"/>
                </a:solidFill>
                <a:effectLst/>
                <a:latin typeface="Arial" panose="020B0604020202020204" pitchFamily="34" charset="0"/>
                <a:ea typeface="Arial" panose="020B0604020202020204" pitchFamily="34" charset="0"/>
              </a:rPr>
              <a:t> both online and offline;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Block age-inappropriate websites on broadband or using parental controls apps;</a:t>
            </a:r>
            <a:endParaRPr lang="en-GB" sz="1800" dirty="0">
              <a:solidFill>
                <a:srgbClr val="000000"/>
              </a:solidFill>
              <a:effectLst/>
              <a:latin typeface="Arial" panose="020B0604020202020204" pitchFamily="34" charset="0"/>
              <a:ea typeface="Arial" panose="020B0604020202020204" pitchFamily="34" charset="0"/>
            </a:endParaRPr>
          </a:p>
          <a:p>
            <a:r>
              <a:rPr lang="en-US" sz="1800" dirty="0">
                <a:effectLst/>
                <a:latin typeface="Arial" panose="020B0604020202020204" pitchFamily="34" charset="0"/>
                <a:ea typeface="Arial" panose="020B0604020202020204" pitchFamily="34" charset="0"/>
              </a:rPr>
              <a:t>Report inappropriate posts or content on social media or other apps to web providers or the Internet Watch Foundation.</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11</a:t>
            </a:fld>
            <a:endParaRPr lang="en-GB"/>
          </a:p>
        </p:txBody>
      </p:sp>
    </p:spTree>
    <p:extLst>
      <p:ext uri="{BB962C8B-B14F-4D97-AF65-F5344CB8AC3E}">
        <p14:creationId xmlns:p14="http://schemas.microsoft.com/office/powerpoint/2010/main" val="3584422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Children can come across scams on a range of platforms, including social media and video games. Some ads in mobile games are even designed to look like games, to encourage accidental clicks. These scams can lead to financial impacts as well as negative affects on children’s confidence and mental health.</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What to talk about: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What scams are, what they might look like and the harm they could lead to;</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Coming to you or another trusted adult if they’re not sure if something is trustworthy;</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Avoiding clicking on unknown links or responding to unexpected emails, texts and WhatsApp messages – even if the sender claims to be someone they know.</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Top tips and tools to support children include: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Staying informed yourself about scams that your child might come across on social media, in video games or in other digital spaces;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Installing cyber security software on your child’s devices – there are plenty of free and paid-for options. This software can flag potential scam content;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Setting parental controls or PINs to restrict spending in games and apps so that you can confirm and complete the purchase after checking that it’s legitimate.</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12</a:t>
            </a:fld>
            <a:endParaRPr lang="en-GB"/>
          </a:p>
        </p:txBody>
      </p:sp>
    </p:spTree>
    <p:extLst>
      <p:ext uri="{BB962C8B-B14F-4D97-AF65-F5344CB8AC3E}">
        <p14:creationId xmlns:p14="http://schemas.microsoft.com/office/powerpoint/2010/main" val="19896155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Although we mentioned some harms that could come with the risks we just talked about, it’s really important to remember that risk does not always equal harm. A child riding their bike without training wheels is a risk, but it often leads to more confidence and independence. This is true for a lot of online activities as well.</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These positive actions can limit risks from becoming harmful:</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Understand the risks and the likelihood of them leading to harm;</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Communicate regularly with normal conversations about your child’s digital life – in the same way you might ask about their day at school;</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Keep risks in proportion. Although you might worry about online harms, for example, taking away their device is often more harmful than good as you also take away the benefits they experience.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Agree on helpful mediation strategies with your child for if a risk starts to feel harmful – such as talking to you or using block and reporting features.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Develop coping strategies to foster resilience. Again, this could include blocking or reporting content or users, or it could be taking a screen break or limiting their time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13</a:t>
            </a:fld>
            <a:endParaRPr lang="en-GB"/>
          </a:p>
        </p:txBody>
      </p:sp>
    </p:spTree>
    <p:extLst>
      <p:ext uri="{BB962C8B-B14F-4D97-AF65-F5344CB8AC3E}">
        <p14:creationId xmlns:p14="http://schemas.microsoft.com/office/powerpoint/2010/main" val="2681073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Internet Matters’ 2024 survey with children asked them about the issues they experienced in the past year. These are some of the issues with the largest number of children saying they experienced them.</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r>
              <a:rPr lang="en-US" sz="1800" dirty="0">
                <a:effectLst/>
                <a:latin typeface="Arial" panose="020B0604020202020204" pitchFamily="34" charset="0"/>
                <a:ea typeface="Arial" panose="020B0604020202020204" pitchFamily="34" charset="0"/>
              </a:rPr>
              <a:t>Let’s look at a few of them more closely.</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14</a:t>
            </a:fld>
            <a:endParaRPr lang="en-GB"/>
          </a:p>
        </p:txBody>
      </p:sp>
    </p:spTree>
    <p:extLst>
      <p:ext uri="{BB962C8B-B14F-4D97-AF65-F5344CB8AC3E}">
        <p14:creationId xmlns:p14="http://schemas.microsoft.com/office/powerpoint/2010/main" val="4267497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 might have seen some online challenges and trends recently, or you might remember trends like planking and flash mob dances that were popular years ago.</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These types of challenges attract many children but while most of them are harmless, some can be dangerous.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In Internet Matters’ survey, around 1 in 5 children aged 9-17 said they had come across content that promoted dangerous stunts or challenges. It’s important to remember that this is self-reported, and some children might see this content without </a:t>
            </a:r>
            <a:r>
              <a:rPr lang="en-US" sz="1800" dirty="0" err="1">
                <a:solidFill>
                  <a:srgbClr val="000000"/>
                </a:solidFill>
                <a:effectLst/>
                <a:latin typeface="Arial" panose="020B0604020202020204" pitchFamily="34" charset="0"/>
                <a:ea typeface="Arial" panose="020B0604020202020204" pitchFamily="34" charset="0"/>
              </a:rPr>
              <a:t>realising</a:t>
            </a:r>
            <a:r>
              <a:rPr lang="en-US" sz="1800" dirty="0">
                <a:solidFill>
                  <a:srgbClr val="000000"/>
                </a:solidFill>
                <a:effectLst/>
                <a:latin typeface="Arial" panose="020B0604020202020204" pitchFamily="34" charset="0"/>
                <a:ea typeface="Arial" panose="020B0604020202020204" pitchFamily="34" charset="0"/>
              </a:rPr>
              <a:t> it’s dangerous.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You’ll see a lot of these trends on social media, so it’s </a:t>
            </a:r>
            <a:r>
              <a:rPr lang="en-US" sz="1800" i="1" dirty="0">
                <a:solidFill>
                  <a:srgbClr val="000000"/>
                </a:solidFill>
                <a:effectLst/>
                <a:latin typeface="Arial" panose="020B0604020202020204" pitchFamily="34" charset="0"/>
                <a:ea typeface="Arial" panose="020B0604020202020204" pitchFamily="34" charset="0"/>
              </a:rPr>
              <a:t>really</a:t>
            </a:r>
            <a:r>
              <a:rPr lang="en-US" sz="1800" dirty="0">
                <a:solidFill>
                  <a:srgbClr val="000000"/>
                </a:solidFill>
                <a:effectLst/>
                <a:latin typeface="Arial" panose="020B0604020202020204" pitchFamily="34" charset="0"/>
                <a:ea typeface="Arial" panose="020B0604020202020204" pitchFamily="34" charset="0"/>
              </a:rPr>
              <a:t> important that you talk to your child about dangerous challenges. You can find more guidance about how to safely talk about this issue at InternetMatters.org or by scanning the QR code on screen.</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15</a:t>
            </a:fld>
            <a:endParaRPr lang="en-GB"/>
          </a:p>
        </p:txBody>
      </p:sp>
    </p:spTree>
    <p:extLst>
      <p:ext uri="{BB962C8B-B14F-4D97-AF65-F5344CB8AC3E}">
        <p14:creationId xmlns:p14="http://schemas.microsoft.com/office/powerpoint/2010/main" val="1825920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 common issue that a lot of parents worry about is cyberbullying (or bullying that happens online). The biggest thing to remember about it is that it’s so much more difficult to escape than ‘traditional’ bullying. And, actually, a lot of offline bullying then continues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Cyberbullying can happen between friends or strangers and can happen on social media, in video games, through messaging apps, in comment sections, and basically anywhere where people interact with others.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About 1 in 10 children say they have experienced online bullying, and this number increases with children who have SEN needs or similar vulnerabilities.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Talking about cyberbullying, including what it looks like and how to take action against it, is important. If you scan the QR code, you can access Internet Matters’ conversation guide.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 can also set parental controls to limit contact, </a:t>
            </a:r>
            <a:r>
              <a:rPr lang="en-US" sz="1800" dirty="0" err="1">
                <a:solidFill>
                  <a:srgbClr val="000000"/>
                </a:solidFill>
                <a:effectLst/>
                <a:latin typeface="Arial" panose="020B0604020202020204" pitchFamily="34" charset="0"/>
                <a:ea typeface="Arial" panose="020B0604020202020204" pitchFamily="34" charset="0"/>
              </a:rPr>
              <a:t>customise</a:t>
            </a:r>
            <a:r>
              <a:rPr lang="en-US" sz="1800" dirty="0">
                <a:solidFill>
                  <a:srgbClr val="000000"/>
                </a:solidFill>
                <a:effectLst/>
                <a:latin typeface="Arial" panose="020B0604020202020204" pitchFamily="34" charset="0"/>
                <a:ea typeface="Arial" panose="020B0604020202020204" pitchFamily="34" charset="0"/>
              </a:rPr>
              <a:t> disallowed words and show your child how to report or block bullies.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16</a:t>
            </a:fld>
            <a:endParaRPr lang="en-GB"/>
          </a:p>
        </p:txBody>
      </p:sp>
    </p:spTree>
    <p:extLst>
      <p:ext uri="{BB962C8B-B14F-4D97-AF65-F5344CB8AC3E}">
        <p14:creationId xmlns:p14="http://schemas.microsoft.com/office/powerpoint/2010/main" val="5258443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Children’s Commissioner for England ran a survey which found that over a quarter of children had seen porn by age 11; 10% had seen it by age 9. And the average age children first see pornography is 13. This could be through curiosity or stumbling across the content by accident through ads on other websites. Their friends might also share this content with them.</a:t>
            </a:r>
          </a:p>
          <a:p>
            <a:pPr marL="0" marR="0">
              <a:spcBef>
                <a:spcPts val="0"/>
              </a:spcBef>
              <a:spcAft>
                <a:spcPts val="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 Internet Matters survey of children aged 9-17 found that 1 in 10 reported seeing pornography or violent content online. As children grow and if a child has SEND needs – including autism, sensory impairments, communication needs, ADHD and even dyslexia or physical disabilities – they are more likely to come across this content.</a:t>
            </a:r>
          </a:p>
          <a:p>
            <a:pPr marL="0" marR="0">
              <a:spcBef>
                <a:spcPts val="0"/>
              </a:spcBef>
              <a:spcAft>
                <a:spcPts val="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Unfortunately, if children see a lot of this content, they can become desensitised, which means it’s harder for them to recognise when something is harmful. So, setting parental controls on broadband and mobile, talking to them about why some content is not appropriate and showing them how to use reporting tools is really important. Especially if inappropriate content makes its way through a filter that should have stopped it; this helps the platform strengthen these filters and protect users who do not want to see such content.</a:t>
            </a:r>
          </a:p>
        </p:txBody>
      </p:sp>
      <p:sp>
        <p:nvSpPr>
          <p:cNvPr id="4" name="Slide Number Placeholder 3"/>
          <p:cNvSpPr>
            <a:spLocks noGrp="1"/>
          </p:cNvSpPr>
          <p:nvPr>
            <p:ph type="sldNum" sz="quarter" idx="5"/>
          </p:nvPr>
        </p:nvSpPr>
        <p:spPr/>
        <p:txBody>
          <a:bodyPr/>
          <a:lstStyle/>
          <a:p>
            <a:fld id="{5912F86D-1CBB-4457-8A13-AFA47789A512}" type="slidenum">
              <a:rPr lang="en-GB" smtClean="0"/>
              <a:t>17</a:t>
            </a:fld>
            <a:endParaRPr lang="en-GB"/>
          </a:p>
        </p:txBody>
      </p:sp>
    </p:spTree>
    <p:extLst>
      <p:ext uri="{BB962C8B-B14F-4D97-AF65-F5344CB8AC3E}">
        <p14:creationId xmlns:p14="http://schemas.microsoft.com/office/powerpoint/2010/main" val="26855834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 last issue we’ll look at today is spending too much time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Internet Matters asked 9-17-year-olds to identify issues they’ve experienced online. Of the 25 options, 41% said they spent too much time online – and this was the most highly reported issue of all listed.</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As much as parents often think their children spend too much time online, this research shows that children </a:t>
            </a:r>
            <a:r>
              <a:rPr lang="en-US" sz="1800" dirty="0" err="1">
                <a:solidFill>
                  <a:srgbClr val="000000"/>
                </a:solidFill>
                <a:effectLst/>
                <a:latin typeface="Arial" panose="020B0604020202020204" pitchFamily="34" charset="0"/>
                <a:ea typeface="Arial" panose="020B0604020202020204" pitchFamily="34" charset="0"/>
              </a:rPr>
              <a:t>recognise</a:t>
            </a:r>
            <a:r>
              <a:rPr lang="en-US" sz="1800" dirty="0">
                <a:solidFill>
                  <a:srgbClr val="000000"/>
                </a:solidFill>
                <a:effectLst/>
                <a:latin typeface="Arial" panose="020B0604020202020204" pitchFamily="34" charset="0"/>
                <a:ea typeface="Arial" panose="020B0604020202020204" pitchFamily="34" charset="0"/>
              </a:rPr>
              <a:t> this as well. They just might not yet have the ability to regulate themselves to have a more balanced digital experience, which is why it’s important to set parental controls and screen time limits in their apps and games.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It’s also important to help them use their devices for a range of purposes such as learning and creating rather than just consuming content.</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 can scan the QR code for Internet Matters’ guide to balancing screen time if you need more support.</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18</a:t>
            </a:fld>
            <a:endParaRPr lang="en-GB"/>
          </a:p>
        </p:txBody>
      </p:sp>
    </p:spTree>
    <p:extLst>
      <p:ext uri="{BB962C8B-B14F-4D97-AF65-F5344CB8AC3E}">
        <p14:creationId xmlns:p14="http://schemas.microsoft.com/office/powerpoint/2010/main" val="2852009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There is a lot to remember about online safety, but when it comes to teaching your child, these are the top things to remember:</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Teach them how to be a confident communicator. You can do this by having those regular conversations and making chats about digital a normal part of conversations. The more they talk, the more confident they will feel voicing their concerns or asking for help.</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Teach them to think critically about things they see online. This means questioning what they see and the intent behind it, checking for sources, asking your opinion and generally taking the time to think about the consequences of an action before they take that action.</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mj-lt"/>
              <a:buAutoNum type="arabicPeriod"/>
            </a:pPr>
            <a:r>
              <a:rPr lang="en-US" sz="1800" dirty="0">
                <a:solidFill>
                  <a:srgbClr val="000000"/>
                </a:solidFill>
                <a:effectLst/>
                <a:latin typeface="Arial" panose="020B0604020202020204" pitchFamily="34" charset="0"/>
                <a:ea typeface="Arial" panose="020B0604020202020204" pitchFamily="34" charset="0"/>
              </a:rPr>
              <a:t>Teach them how to use safety tools like reporting and blocking as well as </a:t>
            </a:r>
            <a:r>
              <a:rPr lang="en-US" sz="1800" dirty="0" err="1">
                <a:solidFill>
                  <a:srgbClr val="000000"/>
                </a:solidFill>
                <a:effectLst/>
                <a:latin typeface="Arial" panose="020B0604020202020204" pitchFamily="34" charset="0"/>
                <a:ea typeface="Arial" panose="020B0604020202020204" pitchFamily="34" charset="0"/>
              </a:rPr>
              <a:t>customisation</a:t>
            </a:r>
            <a:r>
              <a:rPr lang="en-US" sz="1800" dirty="0">
                <a:solidFill>
                  <a:srgbClr val="000000"/>
                </a:solidFill>
                <a:effectLst/>
                <a:latin typeface="Arial" panose="020B0604020202020204" pitchFamily="34" charset="0"/>
                <a:ea typeface="Arial" panose="020B0604020202020204" pitchFamily="34" charset="0"/>
              </a:rPr>
              <a:t> tools so their social media feeds and YouTube algorithms only show what they want to see. This also means knowing how to use their apps’ privacy and security settings.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19</a:t>
            </a:fld>
            <a:endParaRPr lang="en-GB"/>
          </a:p>
        </p:txBody>
      </p:sp>
    </p:spTree>
    <p:extLst>
      <p:ext uri="{BB962C8B-B14F-4D97-AF65-F5344CB8AC3E}">
        <p14:creationId xmlns:p14="http://schemas.microsoft.com/office/powerpoint/2010/main" val="2779954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First, it’s important to remember that there are plenty of benefits for children who go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Research from online safety </a:t>
            </a:r>
            <a:r>
              <a:rPr lang="en-US" sz="1800" dirty="0" err="1">
                <a:solidFill>
                  <a:srgbClr val="000000"/>
                </a:solidFill>
                <a:effectLst/>
                <a:latin typeface="Arial" panose="020B0604020202020204" pitchFamily="34" charset="0"/>
                <a:ea typeface="Arial" panose="020B0604020202020204" pitchFamily="34" charset="0"/>
              </a:rPr>
              <a:t>organisation</a:t>
            </a:r>
            <a:r>
              <a:rPr lang="en-US" sz="1800" dirty="0">
                <a:solidFill>
                  <a:srgbClr val="000000"/>
                </a:solidFill>
                <a:effectLst/>
                <a:latin typeface="Arial" panose="020B0604020202020204" pitchFamily="34" charset="0"/>
                <a:ea typeface="Arial" panose="020B0604020202020204" pitchFamily="34" charset="0"/>
              </a:rPr>
              <a:t>, Internet Matters, found that the majority of children believe going online positively impacts their wellbeing. This is based on a survey given to children aged 9-17 who self-reported these feelings.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Other research from Internet Matters found that children who go online are increasingly confident; the stat on screen shows the change from 2022 to 2023. With so much information and opportunity for connection, this confidence could be related to finding spaces that support who they are and their interests.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Additionally, the same research found that 75% of 9-17-year-olds saw technology and the internet as an important part of their independence.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Overall, children enjoy going online, so our role as educators and yours as parents is to give them the tools to keep enjoying their time by staying safe and becoming resilient.</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2</a:t>
            </a:fld>
            <a:endParaRPr lang="en-GB"/>
          </a:p>
        </p:txBody>
      </p:sp>
    </p:spTree>
    <p:extLst>
      <p:ext uri="{BB962C8B-B14F-4D97-AF65-F5344CB8AC3E}">
        <p14:creationId xmlns:p14="http://schemas.microsoft.com/office/powerpoint/2010/main" val="38810343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 really great tool to help you teach your child these skills is the digital toolkit from Internet Matters. It works by asking questions about your child’s age, devices they use, their interests and their needs as well as your own concerns, then generating a list of relevant resources that can support you on all that you entered.</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You’ll be able to save the toolkit and revisit it whenever you have a moment to learn a little more or have a question about something. You’ll find information on online safety issues and parental controls available with your child’s devices or apps.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Scan the QR code or search ‘digital toolkit’ at internetmatters.org to create yours.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20</a:t>
            </a:fld>
            <a:endParaRPr lang="en-GB"/>
          </a:p>
        </p:txBody>
      </p:sp>
    </p:spTree>
    <p:extLst>
      <p:ext uri="{BB962C8B-B14F-4D97-AF65-F5344CB8AC3E}">
        <p14:creationId xmlns:p14="http://schemas.microsoft.com/office/powerpoint/2010/main" val="41671481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GB" sz="1800" dirty="0">
                <a:solidFill>
                  <a:srgbClr val="000000"/>
                </a:solidFill>
                <a:effectLst/>
                <a:latin typeface="Arial" panose="020B0604020202020204" pitchFamily="34" charset="0"/>
                <a:ea typeface="Arial" panose="020B0604020202020204" pitchFamily="34" charset="0"/>
              </a:rPr>
              <a:t>If you want more information about anything we spoke about today or just want to have a look around at the online safety resources available, visit internetmatters.org or follow them on social media.</a:t>
            </a:r>
          </a:p>
          <a:p>
            <a:pPr marL="0" marR="0">
              <a:lnSpc>
                <a:spcPct val="115000"/>
              </a:lnSpc>
              <a:spcBef>
                <a:spcPts val="0"/>
              </a:spcBef>
              <a:spcAft>
                <a:spcPts val="0"/>
              </a:spcAft>
            </a:pPr>
            <a:r>
              <a:rPr lang="en-GB" sz="1800" dirty="0">
                <a:solidFill>
                  <a:srgbClr val="000000"/>
                </a:solidFill>
                <a:effectLst/>
                <a:latin typeface="Arial" panose="020B0604020202020204" pitchFamily="34" charset="0"/>
                <a:ea typeface="Arial" panose="020B0604020202020204" pitchFamily="34" charset="0"/>
              </a:rPr>
              <a:t> </a:t>
            </a:r>
          </a:p>
          <a:p>
            <a:pPr marL="0" marR="0">
              <a:lnSpc>
                <a:spcPct val="115000"/>
              </a:lnSpc>
              <a:spcBef>
                <a:spcPts val="0"/>
              </a:spcBef>
              <a:spcAft>
                <a:spcPts val="0"/>
              </a:spcAft>
            </a:pPr>
            <a:r>
              <a:rPr lang="en-GB" sz="1800" i="1">
                <a:solidFill>
                  <a:srgbClr val="000000"/>
                </a:solidFill>
                <a:effectLst/>
                <a:latin typeface="Arial" panose="020B0604020202020204" pitchFamily="34" charset="0"/>
                <a:ea typeface="Arial" panose="020B0604020202020204" pitchFamily="34" charset="0"/>
              </a:rPr>
              <a:t>[Add any additional information or your goodbye message if relevant]</a:t>
            </a:r>
            <a:endParaRPr lang="en-GB" sz="180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21</a:t>
            </a:fld>
            <a:endParaRPr lang="en-GB"/>
          </a:p>
        </p:txBody>
      </p:sp>
    </p:spTree>
    <p:extLst>
      <p:ext uri="{BB962C8B-B14F-4D97-AF65-F5344CB8AC3E}">
        <p14:creationId xmlns:p14="http://schemas.microsoft.com/office/powerpoint/2010/main" val="2999899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Here are a few of the more popular apps among children, which is likely not all that surprising.</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YouTube is consistently the most popular app across all age groups, but its popularity is particularly high among 11-14-year-olds. Research shows, though, that most children are viewing content rather than creating their own.</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We can see that WhatsApp and TikTok are also quite popular. One thing that’s important to remember about these two platforms – and other social media platforms – is that users a required to be at least 13 to use them.</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Using these platforms at a younger age or before your child is ready could leave them open to harm. Research shows that around two-thirds of 11-12-year-olds already use WhatsApp and one-quarter of 9-10s use TikTok, which means these children could be at greater risk for harm.</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This is just a snapshot – other popular apps and platforms include Netflix and Disney+, Snapchat, Minecraft and Instagram. On the whole, as a child grows, the more likely they are to gravitate towards platforms that let them connect and communicate with others.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3</a:t>
            </a:fld>
            <a:endParaRPr lang="en-GB"/>
          </a:p>
        </p:txBody>
      </p:sp>
    </p:spTree>
    <p:extLst>
      <p:ext uri="{BB962C8B-B14F-4D97-AF65-F5344CB8AC3E}">
        <p14:creationId xmlns:p14="http://schemas.microsoft.com/office/powerpoint/2010/main" val="802092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Despite many positives, there are also potentially negative impacts from being online. For example, research shows that blue light from screens can impact sleep cycles, and using screens while sitting or lying down can have impacts on physical health.</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Platforms also use what’s called persuasive design to keep people engaged. Children are often more susceptible to this, which can lead to feelings of too much screen time.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And the more time a child spends online, the more likely they are to come across potential harm. However, if they have the right skill, they can often identify these risks.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4</a:t>
            </a:fld>
            <a:endParaRPr lang="en-GB"/>
          </a:p>
        </p:txBody>
      </p:sp>
    </p:spTree>
    <p:extLst>
      <p:ext uri="{BB962C8B-B14F-4D97-AF65-F5344CB8AC3E}">
        <p14:creationId xmlns:p14="http://schemas.microsoft.com/office/powerpoint/2010/main" val="4106050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In terms of the type of tech children use, younger kids often use tablets before graduating to smartphones and laptops or PCs. The use of video games consoles also increase by age, though older children tend to use games as a way to communicate and stay in touch with friends.</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5</a:t>
            </a:fld>
            <a:endParaRPr lang="en-GB"/>
          </a:p>
        </p:txBody>
      </p:sp>
    </p:spTree>
    <p:extLst>
      <p:ext uri="{BB962C8B-B14F-4D97-AF65-F5344CB8AC3E}">
        <p14:creationId xmlns:p14="http://schemas.microsoft.com/office/powerpoint/2010/main" val="1961347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A common debate is about the age at which children should be able to use smartphones. These are mobile phones that can access the internet and have apps installed on them. Some parents have opted for ‘dumb’ phones, which are mobiles that usually only have text and call capabilities.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Every child is unique and so are their needs, so we can’t say which is better. That is a choice you need to make. Consider how you want your child to use their mobile. If it’s simply to stay in touch with you, a dumb phone might be enough. But if you want them to access homework or learning on their mobile, then a smartphone might be better.</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Whichever you choose, make sure you involve your child in the process to help get them on board. If you do choose a smartphone, or if your child already has one, make sure you review the parental control settings or use a parental controls app so you can help them stay safe.</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6</a:t>
            </a:fld>
            <a:endParaRPr lang="en-GB"/>
          </a:p>
        </p:txBody>
      </p:sp>
    </p:spTree>
    <p:extLst>
      <p:ext uri="{BB962C8B-B14F-4D97-AF65-F5344CB8AC3E}">
        <p14:creationId xmlns:p14="http://schemas.microsoft.com/office/powerpoint/2010/main" val="2701311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We’re now going to focus a little on common online safety issues your child might come across online and things you can do to keep them safe.</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7</a:t>
            </a:fld>
            <a:endParaRPr lang="en-GB"/>
          </a:p>
        </p:txBody>
      </p:sp>
    </p:spTree>
    <p:extLst>
      <p:ext uri="{BB962C8B-B14F-4D97-AF65-F5344CB8AC3E}">
        <p14:creationId xmlns:p14="http://schemas.microsoft.com/office/powerpoint/2010/main" val="3355370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When it comes to risks, there are 4 C’s that are commonly referred to – they are contact, content, conduct and commerce. Contact risks are those that come from talking with other users online – including friends and strangers.</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Content risks refer to potentially inappropriate videos, images, comments, TV shows, video games, etc.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Conduct risks are the actions children take online. Some vulnerable groups are more likely to face this risk. For example, research shows that children with physical disabilities are more likely to visit sites with adult content. In fact, vulnerable children such as those with special education needs, communication limits, care experience, physical disabilities and mental health difficulties all are more likely to face all of these types of risks online.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Finally, commerce risks tend to refer to scams but can also refer to general spending and overspending, particularly in video games that have optional purchases. If a child engages with scam advertising or phishing messages, they are likely to face some sort of harm.</a:t>
            </a:r>
            <a:endParaRPr lang="en-GB" sz="1800" dirty="0">
              <a:solidFill>
                <a:srgbClr val="000000"/>
              </a:solidFill>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8</a:t>
            </a:fld>
            <a:endParaRPr lang="en-GB"/>
          </a:p>
        </p:txBody>
      </p:sp>
    </p:spTree>
    <p:extLst>
      <p:ext uri="{BB962C8B-B14F-4D97-AF65-F5344CB8AC3E}">
        <p14:creationId xmlns:p14="http://schemas.microsoft.com/office/powerpoint/2010/main" val="531036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There’s a chance that your child may meet people online who aren’t who they say they are. Grooming is a word used to describe people befriending children in order to take advantage of them for sexual purposes. Many parents worry about online grooming so it’s important to talk to your children about how to stay safe.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What to talk about:</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Sometimes people hide behind fake profiles for dishonest reasons;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Agree how they will respond to requests from people asking them for something or to do something (especially things that are inappropriate or make them uncomfortable);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Never agree to meet up with anyone they don’t know in real life (or who they do know but who makes them uncomfortable).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While a lot of these cases relate to contact from strangers, it could also include people they know or friends from school. Most people online will not be harmful, but it’s important they know to approach communication with caution.</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 </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r>
              <a:rPr lang="en-US" sz="1800" dirty="0">
                <a:solidFill>
                  <a:srgbClr val="000000"/>
                </a:solidFill>
                <a:effectLst/>
                <a:latin typeface="Arial" panose="020B0604020202020204" pitchFamily="34" charset="0"/>
                <a:ea typeface="Arial" panose="020B0604020202020204" pitchFamily="34" charset="0"/>
              </a:rPr>
              <a:t>Top tips and tools to support children include:</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Set up safe social media profiles that don’t share personal information</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err="1">
                <a:solidFill>
                  <a:srgbClr val="000000"/>
                </a:solidFill>
                <a:effectLst/>
                <a:latin typeface="Arial" panose="020B0604020202020204" pitchFamily="34" charset="0"/>
                <a:ea typeface="Arial" panose="020B0604020202020204" pitchFamily="34" charset="0"/>
              </a:rPr>
              <a:t>Customise</a:t>
            </a:r>
            <a:r>
              <a:rPr lang="en-US" sz="1800" dirty="0">
                <a:solidFill>
                  <a:srgbClr val="000000"/>
                </a:solidFill>
                <a:effectLst/>
                <a:latin typeface="Arial" panose="020B0604020202020204" pitchFamily="34" charset="0"/>
                <a:ea typeface="Arial" panose="020B0604020202020204" pitchFamily="34" charset="0"/>
              </a:rPr>
              <a:t> communication options in video games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Turn off geolocation settings on devices</a:t>
            </a:r>
            <a:endParaRPr lang="en-GB" sz="1800" dirty="0">
              <a:solidFill>
                <a:srgbClr val="000000"/>
              </a:solidFill>
              <a:effectLst/>
              <a:latin typeface="Arial" panose="020B0604020202020204" pitchFamily="34" charset="0"/>
              <a:ea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800" dirty="0">
                <a:solidFill>
                  <a:srgbClr val="000000"/>
                </a:solidFill>
                <a:effectLst/>
                <a:latin typeface="Arial" panose="020B0604020202020204" pitchFamily="34" charset="0"/>
                <a:ea typeface="Arial" panose="020B0604020202020204" pitchFamily="34" charset="0"/>
              </a:rPr>
              <a:t>Learn how to report, block, mute or use any other such features, and teach your child when and how to do the same.</a:t>
            </a:r>
            <a:endParaRPr lang="en-GB" sz="1800" dirty="0">
              <a:solidFill>
                <a:srgbClr val="000000"/>
              </a:solidFill>
              <a:effectLst/>
              <a:latin typeface="Arial" panose="020B0604020202020204" pitchFamily="34" charset="0"/>
              <a:ea typeface="Arial" panose="020B0604020202020204" pitchFamily="34" charset="0"/>
            </a:endParaRPr>
          </a:p>
          <a:p>
            <a:pPr marL="0" marR="0">
              <a:spcBef>
                <a:spcPts val="0"/>
              </a:spcBef>
              <a:spcAft>
                <a:spcPts val="0"/>
              </a:spcAft>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912F86D-1CBB-4457-8A13-AFA47789A512}" type="slidenum">
              <a:rPr lang="en-GB" smtClean="0"/>
              <a:t>9</a:t>
            </a:fld>
            <a:endParaRPr lang="en-GB"/>
          </a:p>
        </p:txBody>
      </p:sp>
    </p:spTree>
    <p:extLst>
      <p:ext uri="{BB962C8B-B14F-4D97-AF65-F5344CB8AC3E}">
        <p14:creationId xmlns:p14="http://schemas.microsoft.com/office/powerpoint/2010/main" val="158570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A3578-0575-DE7A-D8BA-0409F55961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C942183-404F-4978-AC26-7400890353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2AA70BE-BA81-5B49-8AD4-2B2A4DA6C71C}"/>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5" name="Footer Placeholder 4">
            <a:extLst>
              <a:ext uri="{FF2B5EF4-FFF2-40B4-BE49-F238E27FC236}">
                <a16:creationId xmlns:a16="http://schemas.microsoft.com/office/drawing/2014/main" id="{F872FAFA-B08B-A17C-F6EF-02C3FA8F5B0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29509D4-77EF-E6C7-B9DD-46D6A455E882}"/>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1286426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275BC-DD98-D89E-0687-123E9C1DF1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5B8122-202A-6755-39BC-035CA94D30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06872C-60C1-403C-CE7B-92C148F3D6D5}"/>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5" name="Footer Placeholder 4">
            <a:extLst>
              <a:ext uri="{FF2B5EF4-FFF2-40B4-BE49-F238E27FC236}">
                <a16:creationId xmlns:a16="http://schemas.microsoft.com/office/drawing/2014/main" id="{92B7E7C7-C0E4-DA2E-8999-68858A7A26CC}"/>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DEE55B57-CF5E-D12D-B1B2-12E9625F6F5F}"/>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358844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5BBE92-D778-4A6F-8326-CF74977638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238E72C-564A-1245-CCD4-337AA09986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F364F1-B8DA-B415-0C6B-878A56A9C726}"/>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5" name="Footer Placeholder 4">
            <a:extLst>
              <a:ext uri="{FF2B5EF4-FFF2-40B4-BE49-F238E27FC236}">
                <a16:creationId xmlns:a16="http://schemas.microsoft.com/office/drawing/2014/main" id="{0E2B9840-F608-D14C-0097-5F5AB2F230FD}"/>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33F5D16-169D-FD6A-FBE1-292876E1BDCA}"/>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1187196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793C5-E83E-6586-2085-73DE45725E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E6FFBF-20EC-63DB-A37A-BB36ECB336A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34773A58-67BD-3C01-B2AE-27D2A0627B9C}"/>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5" name="Footer Placeholder 4">
            <a:extLst>
              <a:ext uri="{FF2B5EF4-FFF2-40B4-BE49-F238E27FC236}">
                <a16:creationId xmlns:a16="http://schemas.microsoft.com/office/drawing/2014/main" id="{7279157B-B200-67DF-F785-E177979649EC}"/>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661DECCC-1E1B-6E9F-A27B-CD7F02635913}"/>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938750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13623-41FA-F679-04F8-6FE6ED6D6E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69AE7D-75A7-189F-3587-C298D9FCC5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375A8B-9171-B6D2-393D-CB53737B0EBD}"/>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5" name="Footer Placeholder 4">
            <a:extLst>
              <a:ext uri="{FF2B5EF4-FFF2-40B4-BE49-F238E27FC236}">
                <a16:creationId xmlns:a16="http://schemas.microsoft.com/office/drawing/2014/main" id="{C1364B46-FADE-C04F-29EB-97FCAE1285F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CD988083-1D38-1861-8A75-B3C993D0B421}"/>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3197389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139BC-68E8-A107-8ED2-216E3D71CB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467D56-A970-C2A0-7A96-11AEE4A39E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9E3AEB4-1BE1-C869-FDBC-C78FB8F6C7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AAD05-8E84-3A45-B6D4-8DE0C699D7D7}"/>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6" name="Footer Placeholder 5">
            <a:extLst>
              <a:ext uri="{FF2B5EF4-FFF2-40B4-BE49-F238E27FC236}">
                <a16:creationId xmlns:a16="http://schemas.microsoft.com/office/drawing/2014/main" id="{F9CA1A85-1837-EEA1-CEED-863AA0BCF46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6B419FD3-BE68-36C5-8B4A-D12A22C0972A}"/>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3535297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7098B-71A9-B0CE-B42A-A089B6D9AFD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4F2979-9DB6-634E-24F1-4C24E4FC27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9B242D-B603-834D-0E74-2B608BF15B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8938AC2-6578-BB45-D4DF-CBE44C7D7E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83A6D2-F1B6-254A-27D8-529372BCB9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FE91A7C-7213-3F8B-22FE-520BE858389C}"/>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8" name="Footer Placeholder 7">
            <a:extLst>
              <a:ext uri="{FF2B5EF4-FFF2-40B4-BE49-F238E27FC236}">
                <a16:creationId xmlns:a16="http://schemas.microsoft.com/office/drawing/2014/main" id="{FFC3857D-F04D-C055-9BE7-7F3B75117BBB}"/>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C7184392-8461-28A4-CECF-FEA374FC1737}"/>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797023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DB8C9-2B47-952D-754E-E71CA69CC4E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E60E68-7787-C776-4881-8A8862416F3F}"/>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4" name="Footer Placeholder 3">
            <a:extLst>
              <a:ext uri="{FF2B5EF4-FFF2-40B4-BE49-F238E27FC236}">
                <a16:creationId xmlns:a16="http://schemas.microsoft.com/office/drawing/2014/main" id="{34874A64-5111-54C7-A739-401C593A82B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254E7179-4E7A-C3F3-43FA-2E26EB6A5825}"/>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1353130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E2144-9476-024E-2CB2-916A51BB3D17}"/>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3" name="Footer Placeholder 2">
            <a:extLst>
              <a:ext uri="{FF2B5EF4-FFF2-40B4-BE49-F238E27FC236}">
                <a16:creationId xmlns:a16="http://schemas.microsoft.com/office/drawing/2014/main" id="{51779509-9F13-DF4D-D648-156C0B0EFC4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BAFF789C-D2BD-8AAF-563B-C34C5FE9B840}"/>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1863994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F0868-BF4E-8D16-BEFF-0D4A0B12AD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4EC8469-2D60-C33C-7542-0FD4D5DD00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AAA404-91A9-D370-1B38-D353E9F803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F6A53F-0CB9-B694-A887-0DDFBBCA75A3}"/>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6" name="Footer Placeholder 5">
            <a:extLst>
              <a:ext uri="{FF2B5EF4-FFF2-40B4-BE49-F238E27FC236}">
                <a16:creationId xmlns:a16="http://schemas.microsoft.com/office/drawing/2014/main" id="{8DDBED18-DB7E-26DC-7202-B89069752F9E}"/>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49A0D07A-9224-224D-5635-615657756184}"/>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45979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ABE13-B63E-8332-0345-EA063D4F8C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74F77D-7168-E6D4-873B-1559FC5EBF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90086F-EA54-FDE7-21EF-7FF6A1ABB5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DF1C17-0C60-29A9-0A68-47B4C57CB8F0}"/>
              </a:ext>
            </a:extLst>
          </p:cNvPr>
          <p:cNvSpPr>
            <a:spLocks noGrp="1"/>
          </p:cNvSpPr>
          <p:nvPr>
            <p:ph type="dt" sz="half" idx="10"/>
          </p:nvPr>
        </p:nvSpPr>
        <p:spPr>
          <a:xfrm>
            <a:off x="838200" y="6356350"/>
            <a:ext cx="2743200" cy="365125"/>
          </a:xfrm>
          <a:prstGeom prst="rect">
            <a:avLst/>
          </a:prstGeom>
        </p:spPr>
        <p:txBody>
          <a:bodyPr/>
          <a:lstStyle/>
          <a:p>
            <a:fld id="{B329BE95-E0D6-4347-875B-98BC3A139530}" type="datetimeFigureOut">
              <a:rPr lang="en-GB" smtClean="0"/>
              <a:t>06/11/2024</a:t>
            </a:fld>
            <a:endParaRPr lang="en-GB"/>
          </a:p>
        </p:txBody>
      </p:sp>
      <p:sp>
        <p:nvSpPr>
          <p:cNvPr id="6" name="Footer Placeholder 5">
            <a:extLst>
              <a:ext uri="{FF2B5EF4-FFF2-40B4-BE49-F238E27FC236}">
                <a16:creationId xmlns:a16="http://schemas.microsoft.com/office/drawing/2014/main" id="{7A532C94-ABE1-D686-ED34-7BFF0F7322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4D3E89A2-94E6-8127-CC59-A8908C7C997A}"/>
              </a:ext>
            </a:extLst>
          </p:cNvPr>
          <p:cNvSpPr>
            <a:spLocks noGrp="1"/>
          </p:cNvSpPr>
          <p:nvPr>
            <p:ph type="sldNum" sz="quarter" idx="12"/>
          </p:nvPr>
        </p:nvSpPr>
        <p:spPr>
          <a:xfrm>
            <a:off x="838200" y="6356350"/>
            <a:ext cx="2743200" cy="365125"/>
          </a:xfrm>
          <a:prstGeom prst="rect">
            <a:avLst/>
          </a:prstGeom>
        </p:spPr>
        <p:txBody>
          <a:bodyPr/>
          <a:lstStyle/>
          <a:p>
            <a:fld id="{7D74E3BD-1D0A-4732-A8DB-A31C09C25AC3}" type="slidenum">
              <a:rPr lang="en-GB" smtClean="0"/>
              <a:t>‹#›</a:t>
            </a:fld>
            <a:endParaRPr lang="en-GB"/>
          </a:p>
        </p:txBody>
      </p:sp>
    </p:spTree>
    <p:extLst>
      <p:ext uri="{BB962C8B-B14F-4D97-AF65-F5344CB8AC3E}">
        <p14:creationId xmlns:p14="http://schemas.microsoft.com/office/powerpoint/2010/main" val="754321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yellow and white background with a white border&#10;&#10;Description automatically generated">
            <a:extLst>
              <a:ext uri="{FF2B5EF4-FFF2-40B4-BE49-F238E27FC236}">
                <a16:creationId xmlns:a16="http://schemas.microsoft.com/office/drawing/2014/main" id="{3C49E256-E3DE-DB90-B28D-C3ACBFA6CBB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422F0A27-2C75-E29F-2AFE-26E9919DDE20}"/>
              </a:ext>
            </a:extLst>
          </p:cNvPr>
          <p:cNvSpPr>
            <a:spLocks noGrp="1"/>
          </p:cNvSpPr>
          <p:nvPr>
            <p:ph type="title"/>
          </p:nvPr>
        </p:nvSpPr>
        <p:spPr>
          <a:xfrm>
            <a:off x="838200" y="-1"/>
            <a:ext cx="10515600" cy="1390261"/>
          </a:xfrm>
          <a:prstGeom prst="rect">
            <a:avLst/>
          </a:prstGeom>
        </p:spPr>
        <p:txBody>
          <a:bodyPr vert="horz" lIns="91440" tIns="45720" rIns="91440" bIns="45720" rtlCol="0" anchor="ctr">
            <a:normAutofit/>
          </a:bodyPr>
          <a:lstStyle/>
          <a:p>
            <a:r>
              <a:rPr lang="en-US" dirty="0"/>
              <a:t>Click to edit Master title style</a:t>
            </a:r>
            <a:endParaRPr lang="en-GB" dirty="0"/>
          </a:p>
        </p:txBody>
      </p:sp>
      <p:pic>
        <p:nvPicPr>
          <p:cNvPr id="11" name="Picture 10" descr="A cartoon character on a cellphone&#10;&#10;Description automatically generated">
            <a:extLst>
              <a:ext uri="{FF2B5EF4-FFF2-40B4-BE49-F238E27FC236}">
                <a16:creationId xmlns:a16="http://schemas.microsoft.com/office/drawing/2014/main" id="{5941B35E-8328-72EF-A806-AEB6CEAD75C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225581" y="5731649"/>
            <a:ext cx="1621964" cy="944610"/>
          </a:xfrm>
          <a:prstGeom prst="rect">
            <a:avLst/>
          </a:prstGeom>
        </p:spPr>
      </p:pic>
      <p:sp>
        <p:nvSpPr>
          <p:cNvPr id="3" name="Text Placeholder 2">
            <a:extLst>
              <a:ext uri="{FF2B5EF4-FFF2-40B4-BE49-F238E27FC236}">
                <a16:creationId xmlns:a16="http://schemas.microsoft.com/office/drawing/2014/main" id="{C80FDBCB-C54C-920F-3B8F-5CBE12CDD92B}"/>
              </a:ext>
            </a:extLst>
          </p:cNvPr>
          <p:cNvSpPr>
            <a:spLocks noGrp="1"/>
          </p:cNvSpPr>
          <p:nvPr>
            <p:ph type="body" idx="1"/>
          </p:nvPr>
        </p:nvSpPr>
        <p:spPr>
          <a:xfrm>
            <a:off x="838200" y="1621438"/>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096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1" i="0" kern="1200">
          <a:solidFill>
            <a:srgbClr val="243044"/>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hyperlink" Target="https://www.internetmatters.org/resources/online-challenges-guide/" TargetMode="External"/><Relationship Id="rId5" Type="http://schemas.openxmlformats.org/officeDocument/2006/relationships/image" Target="../media/image15.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chart" Target="../charts/chart7.xml"/><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3.png"/><Relationship Id="rId7" Type="http://schemas.openxmlformats.org/officeDocument/2006/relationships/image" Target="../media/image2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492D-7C97-D726-29B8-5ABA083F3964}"/>
              </a:ext>
            </a:extLst>
          </p:cNvPr>
          <p:cNvSpPr>
            <a:spLocks noGrp="1"/>
          </p:cNvSpPr>
          <p:nvPr>
            <p:ph type="ctrTitle"/>
          </p:nvPr>
        </p:nvSpPr>
        <p:spPr>
          <a:xfrm>
            <a:off x="964164" y="1961317"/>
            <a:ext cx="10263672" cy="1839590"/>
          </a:xfrm>
          <a:noFill/>
        </p:spPr>
        <p:txBody>
          <a:bodyPr anchor="ctr" anchorCtr="0">
            <a:noAutofit/>
          </a:bodyPr>
          <a:lstStyle/>
          <a:p>
            <a:r>
              <a:rPr lang="en-GB" sz="7200" dirty="0">
                <a:solidFill>
                  <a:schemeClr val="bg1"/>
                </a:solidFill>
              </a:rPr>
              <a:t>How do you keep up with online safety?</a:t>
            </a:r>
          </a:p>
        </p:txBody>
      </p:sp>
      <p:pic>
        <p:nvPicPr>
          <p:cNvPr id="9" name="Picture 8" descr="A green screen with white text&#10;&#10;Description automatically generated">
            <a:extLst>
              <a:ext uri="{FF2B5EF4-FFF2-40B4-BE49-F238E27FC236}">
                <a16:creationId xmlns:a16="http://schemas.microsoft.com/office/drawing/2014/main" id="{D6CC4145-1EEC-8288-4A33-FD1652181BF3}"/>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5028951" y="4563336"/>
            <a:ext cx="2134097" cy="1346143"/>
          </a:xfrm>
          <a:prstGeom prst="rect">
            <a:avLst/>
          </a:prstGeom>
        </p:spPr>
      </p:pic>
    </p:spTree>
    <p:extLst>
      <p:ext uri="{BB962C8B-B14F-4D97-AF65-F5344CB8AC3E}">
        <p14:creationId xmlns:p14="http://schemas.microsoft.com/office/powerpoint/2010/main" val="208096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768010CD-EA5E-E675-B848-C1BD9FC43FB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Dealing with inappropriate CONTENT</a:t>
            </a:r>
          </a:p>
        </p:txBody>
      </p:sp>
      <p:sp>
        <p:nvSpPr>
          <p:cNvPr id="6" name="Content Placeholder 9">
            <a:extLst>
              <a:ext uri="{FF2B5EF4-FFF2-40B4-BE49-F238E27FC236}">
                <a16:creationId xmlns:a16="http://schemas.microsoft.com/office/drawing/2014/main" id="{476757B1-4897-4397-773B-26EC7B4D60B4}"/>
              </a:ext>
            </a:extLst>
          </p:cNvPr>
          <p:cNvSpPr>
            <a:spLocks noGrp="1"/>
          </p:cNvSpPr>
          <p:nvPr>
            <p:ph idx="1"/>
          </p:nvPr>
        </p:nvSpPr>
        <p:spPr>
          <a:xfrm>
            <a:off x="838200" y="2411730"/>
            <a:ext cx="5093970" cy="4171949"/>
          </a:xfrm>
        </p:spPr>
        <p:txBody>
          <a:bodyPr vert="horz" lIns="91440" tIns="45720" rIns="91440" bIns="45720" rtlCol="0" anchor="t">
            <a:normAutofit/>
          </a:bodyPr>
          <a:lstStyle/>
          <a:p>
            <a:pPr>
              <a:lnSpc>
                <a:spcPts val="2800"/>
              </a:lnSpc>
              <a:spcAft>
                <a:spcPts val="1200"/>
              </a:spcAft>
            </a:pPr>
            <a:r>
              <a:rPr lang="en-GB" sz="2400" dirty="0"/>
              <a:t>They can come to you if they see anything that upsets them</a:t>
            </a:r>
          </a:p>
          <a:p>
            <a:pPr>
              <a:lnSpc>
                <a:spcPts val="2800"/>
              </a:lnSpc>
              <a:spcAft>
                <a:spcPts val="1200"/>
              </a:spcAft>
            </a:pPr>
            <a:r>
              <a:rPr lang="en-GB" sz="2400" dirty="0"/>
              <a:t>The importance of respect for each other and the meaning of consent</a:t>
            </a:r>
          </a:p>
          <a:p>
            <a:pPr>
              <a:lnSpc>
                <a:spcPts val="2800"/>
              </a:lnSpc>
              <a:spcAft>
                <a:spcPts val="1200"/>
              </a:spcAft>
            </a:pPr>
            <a:r>
              <a:rPr lang="en-GB" sz="2400" dirty="0"/>
              <a:t>If they have seen online pornography, talk about the unrealistic image of sex and relationships it presents</a:t>
            </a:r>
          </a:p>
          <a:p>
            <a:pPr>
              <a:lnSpc>
                <a:spcPts val="2800"/>
              </a:lnSpc>
              <a:spcAft>
                <a:spcPts val="1200"/>
              </a:spcAft>
            </a:pPr>
            <a:endParaRPr lang="en-GB" sz="2400" dirty="0"/>
          </a:p>
        </p:txBody>
      </p:sp>
      <p:sp>
        <p:nvSpPr>
          <p:cNvPr id="2" name="Content Placeholder 9">
            <a:extLst>
              <a:ext uri="{FF2B5EF4-FFF2-40B4-BE49-F238E27FC236}">
                <a16:creationId xmlns:a16="http://schemas.microsoft.com/office/drawing/2014/main" id="{7F2E94DF-BD6A-71A7-C6ED-36F7BFF0382A}"/>
              </a:ext>
            </a:extLst>
          </p:cNvPr>
          <p:cNvSpPr txBox="1">
            <a:spLocks/>
          </p:cNvSpPr>
          <p:nvPr/>
        </p:nvSpPr>
        <p:spPr>
          <a:xfrm>
            <a:off x="6259830" y="2411729"/>
            <a:ext cx="5093970" cy="417194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spcAft>
                <a:spcPts val="1200"/>
              </a:spcAft>
            </a:pPr>
            <a:r>
              <a:rPr lang="en-GB" sz="2400" dirty="0"/>
              <a:t>Parental controls on home broadband</a:t>
            </a:r>
          </a:p>
          <a:p>
            <a:pPr>
              <a:lnSpc>
                <a:spcPts val="2800"/>
              </a:lnSpc>
              <a:spcAft>
                <a:spcPts val="1200"/>
              </a:spcAft>
            </a:pPr>
            <a:r>
              <a:rPr lang="en-GB" sz="2400" dirty="0"/>
              <a:t>Content locks on mobile networks</a:t>
            </a:r>
          </a:p>
          <a:p>
            <a:pPr>
              <a:lnSpc>
                <a:spcPts val="2800"/>
              </a:lnSpc>
              <a:spcAft>
                <a:spcPts val="1200"/>
              </a:spcAft>
            </a:pPr>
            <a:r>
              <a:rPr lang="en-GB" sz="2400" dirty="0"/>
              <a:t>Safe search on browser search engines (or use child-friendly search engines)</a:t>
            </a:r>
          </a:p>
          <a:p>
            <a:pPr>
              <a:lnSpc>
                <a:spcPts val="2800"/>
              </a:lnSpc>
              <a:spcAft>
                <a:spcPts val="1200"/>
              </a:spcAft>
            </a:pPr>
            <a:r>
              <a:rPr lang="en-GB" sz="2400" dirty="0"/>
              <a:t>Content controls in the apps they use or games they play</a:t>
            </a:r>
          </a:p>
        </p:txBody>
      </p:sp>
      <p:sp>
        <p:nvSpPr>
          <p:cNvPr id="3" name="Content Placeholder 9">
            <a:extLst>
              <a:ext uri="{FF2B5EF4-FFF2-40B4-BE49-F238E27FC236}">
                <a16:creationId xmlns:a16="http://schemas.microsoft.com/office/drawing/2014/main" id="{F9EFCCC5-00A1-EC37-D8A1-D3F8714B4AF8}"/>
              </a:ext>
            </a:extLst>
          </p:cNvPr>
          <p:cNvSpPr txBox="1">
            <a:spLocks/>
          </p:cNvSpPr>
          <p:nvPr/>
        </p:nvSpPr>
        <p:spPr>
          <a:xfrm>
            <a:off x="11163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What to talk about</a:t>
            </a:r>
          </a:p>
        </p:txBody>
      </p:sp>
      <p:sp>
        <p:nvSpPr>
          <p:cNvPr id="9" name="Content Placeholder 9">
            <a:extLst>
              <a:ext uri="{FF2B5EF4-FFF2-40B4-BE49-F238E27FC236}">
                <a16:creationId xmlns:a16="http://schemas.microsoft.com/office/drawing/2014/main" id="{A8947DD6-169A-2677-58B2-11219E7D6F28}"/>
              </a:ext>
            </a:extLst>
          </p:cNvPr>
          <p:cNvSpPr txBox="1">
            <a:spLocks/>
          </p:cNvSpPr>
          <p:nvPr/>
        </p:nvSpPr>
        <p:spPr>
          <a:xfrm>
            <a:off x="64884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Top tips &amp; tools</a:t>
            </a:r>
          </a:p>
        </p:txBody>
      </p:sp>
    </p:spTree>
    <p:extLst>
      <p:ext uri="{BB962C8B-B14F-4D97-AF65-F5344CB8AC3E}">
        <p14:creationId xmlns:p14="http://schemas.microsoft.com/office/powerpoint/2010/main" val="278817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build="p"/>
      <p:bldP spid="3" grpId="0" build="p"/>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768010CD-EA5E-E675-B848-C1BD9FC43FB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Dealing with inappropriate CONDUCT</a:t>
            </a:r>
          </a:p>
        </p:txBody>
      </p:sp>
      <p:sp>
        <p:nvSpPr>
          <p:cNvPr id="6" name="Content Placeholder 9">
            <a:extLst>
              <a:ext uri="{FF2B5EF4-FFF2-40B4-BE49-F238E27FC236}">
                <a16:creationId xmlns:a16="http://schemas.microsoft.com/office/drawing/2014/main" id="{476757B1-4897-4397-773B-26EC7B4D60B4}"/>
              </a:ext>
            </a:extLst>
          </p:cNvPr>
          <p:cNvSpPr>
            <a:spLocks noGrp="1"/>
          </p:cNvSpPr>
          <p:nvPr>
            <p:ph idx="1"/>
          </p:nvPr>
        </p:nvSpPr>
        <p:spPr>
          <a:xfrm>
            <a:off x="571500" y="2411730"/>
            <a:ext cx="5360670" cy="4446270"/>
          </a:xfrm>
        </p:spPr>
        <p:txBody>
          <a:bodyPr vert="horz" lIns="91440" tIns="45720" rIns="91440" bIns="45720" rtlCol="0" anchor="t">
            <a:normAutofit fontScale="92500"/>
          </a:bodyPr>
          <a:lstStyle/>
          <a:p>
            <a:pPr>
              <a:lnSpc>
                <a:spcPts val="2800"/>
              </a:lnSpc>
              <a:spcAft>
                <a:spcPts val="1200"/>
              </a:spcAft>
            </a:pPr>
            <a:r>
              <a:rPr lang="en-GB" sz="2400" dirty="0"/>
              <a:t>Talk to a trusted adult if they experience anything upsetting online or if they’re not sure about something</a:t>
            </a:r>
          </a:p>
          <a:p>
            <a:pPr>
              <a:lnSpc>
                <a:spcPts val="2800"/>
              </a:lnSpc>
              <a:spcAft>
                <a:spcPts val="1200"/>
              </a:spcAft>
            </a:pPr>
            <a:r>
              <a:rPr lang="en-GB" sz="2400" dirty="0"/>
              <a:t>Think carefully about sharing images or videos of others without permission</a:t>
            </a:r>
          </a:p>
          <a:p>
            <a:pPr>
              <a:lnSpc>
                <a:spcPts val="2800"/>
              </a:lnSpc>
              <a:spcAft>
                <a:spcPts val="1200"/>
              </a:spcAft>
            </a:pPr>
            <a:r>
              <a:rPr lang="en-GB" sz="2400" dirty="0"/>
              <a:t>Every action they take creates a digital footprint, which creates a picture of who they are; so, be responsible.</a:t>
            </a:r>
          </a:p>
          <a:p>
            <a:pPr>
              <a:lnSpc>
                <a:spcPts val="2800"/>
              </a:lnSpc>
              <a:spcAft>
                <a:spcPts val="1200"/>
              </a:spcAft>
            </a:pPr>
            <a:endParaRPr lang="en-GB" sz="2400" dirty="0"/>
          </a:p>
        </p:txBody>
      </p:sp>
      <p:sp>
        <p:nvSpPr>
          <p:cNvPr id="2" name="Content Placeholder 9">
            <a:extLst>
              <a:ext uri="{FF2B5EF4-FFF2-40B4-BE49-F238E27FC236}">
                <a16:creationId xmlns:a16="http://schemas.microsoft.com/office/drawing/2014/main" id="{7F2E94DF-BD6A-71A7-C6ED-36F7BFF0382A}"/>
              </a:ext>
            </a:extLst>
          </p:cNvPr>
          <p:cNvSpPr txBox="1">
            <a:spLocks/>
          </p:cNvSpPr>
          <p:nvPr/>
        </p:nvSpPr>
        <p:spPr>
          <a:xfrm>
            <a:off x="6259830" y="2411729"/>
            <a:ext cx="5093970" cy="417194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spcAft>
                <a:spcPts val="1200"/>
              </a:spcAft>
            </a:pPr>
            <a:r>
              <a:rPr lang="en-GB" sz="2400" dirty="0"/>
              <a:t>Demonstrate healthy behaviour both offline and online</a:t>
            </a:r>
          </a:p>
          <a:p>
            <a:pPr>
              <a:lnSpc>
                <a:spcPts val="2800"/>
              </a:lnSpc>
              <a:spcAft>
                <a:spcPts val="1200"/>
              </a:spcAft>
            </a:pPr>
            <a:r>
              <a:rPr lang="en-GB" sz="2400" dirty="0"/>
              <a:t>Block age-inappropriate websites on broadband or using parental controls apps</a:t>
            </a:r>
          </a:p>
          <a:p>
            <a:pPr>
              <a:lnSpc>
                <a:spcPts val="2800"/>
              </a:lnSpc>
              <a:spcAft>
                <a:spcPts val="1200"/>
              </a:spcAft>
            </a:pPr>
            <a:r>
              <a:rPr lang="en-GB" sz="2400" dirty="0"/>
              <a:t>Report inappropriate posts or content on social media or other apps to web providers or the Internet Watch Foundation.</a:t>
            </a:r>
          </a:p>
        </p:txBody>
      </p:sp>
      <p:sp>
        <p:nvSpPr>
          <p:cNvPr id="3" name="Content Placeholder 9">
            <a:extLst>
              <a:ext uri="{FF2B5EF4-FFF2-40B4-BE49-F238E27FC236}">
                <a16:creationId xmlns:a16="http://schemas.microsoft.com/office/drawing/2014/main" id="{F9EFCCC5-00A1-EC37-D8A1-D3F8714B4AF8}"/>
              </a:ext>
            </a:extLst>
          </p:cNvPr>
          <p:cNvSpPr txBox="1">
            <a:spLocks/>
          </p:cNvSpPr>
          <p:nvPr/>
        </p:nvSpPr>
        <p:spPr>
          <a:xfrm>
            <a:off x="11163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What to talk about</a:t>
            </a:r>
          </a:p>
        </p:txBody>
      </p:sp>
      <p:sp>
        <p:nvSpPr>
          <p:cNvPr id="9" name="Content Placeholder 9">
            <a:extLst>
              <a:ext uri="{FF2B5EF4-FFF2-40B4-BE49-F238E27FC236}">
                <a16:creationId xmlns:a16="http://schemas.microsoft.com/office/drawing/2014/main" id="{A8947DD6-169A-2677-58B2-11219E7D6F28}"/>
              </a:ext>
            </a:extLst>
          </p:cNvPr>
          <p:cNvSpPr txBox="1">
            <a:spLocks/>
          </p:cNvSpPr>
          <p:nvPr/>
        </p:nvSpPr>
        <p:spPr>
          <a:xfrm>
            <a:off x="64884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Top tips &amp; tools</a:t>
            </a:r>
          </a:p>
        </p:txBody>
      </p:sp>
    </p:spTree>
    <p:extLst>
      <p:ext uri="{BB962C8B-B14F-4D97-AF65-F5344CB8AC3E}">
        <p14:creationId xmlns:p14="http://schemas.microsoft.com/office/powerpoint/2010/main" val="162754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build="p"/>
      <p:bldP spid="3" grpId="0" build="p"/>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768010CD-EA5E-E675-B848-C1BD9FC43FB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Dealing with inappropriate COMMERCE</a:t>
            </a:r>
          </a:p>
        </p:txBody>
      </p:sp>
      <p:sp>
        <p:nvSpPr>
          <p:cNvPr id="6" name="Content Placeholder 9">
            <a:extLst>
              <a:ext uri="{FF2B5EF4-FFF2-40B4-BE49-F238E27FC236}">
                <a16:creationId xmlns:a16="http://schemas.microsoft.com/office/drawing/2014/main" id="{476757B1-4897-4397-773B-26EC7B4D60B4}"/>
              </a:ext>
            </a:extLst>
          </p:cNvPr>
          <p:cNvSpPr>
            <a:spLocks noGrp="1"/>
          </p:cNvSpPr>
          <p:nvPr>
            <p:ph idx="1"/>
          </p:nvPr>
        </p:nvSpPr>
        <p:spPr>
          <a:xfrm>
            <a:off x="838200" y="2411730"/>
            <a:ext cx="5093970" cy="4171949"/>
          </a:xfrm>
        </p:spPr>
        <p:txBody>
          <a:bodyPr vert="horz" lIns="91440" tIns="45720" rIns="91440" bIns="45720" rtlCol="0" anchor="t">
            <a:normAutofit/>
          </a:bodyPr>
          <a:lstStyle/>
          <a:p>
            <a:pPr>
              <a:lnSpc>
                <a:spcPts val="2800"/>
              </a:lnSpc>
              <a:spcAft>
                <a:spcPts val="1200"/>
              </a:spcAft>
            </a:pPr>
            <a:r>
              <a:rPr lang="en-GB" sz="2400" dirty="0"/>
              <a:t>Talk about scams, including what they could look like and the harm they could lead to</a:t>
            </a:r>
          </a:p>
          <a:p>
            <a:pPr>
              <a:lnSpc>
                <a:spcPts val="2800"/>
              </a:lnSpc>
              <a:spcAft>
                <a:spcPts val="1200"/>
              </a:spcAft>
            </a:pPr>
            <a:r>
              <a:rPr lang="en-GB" sz="2400" dirty="0"/>
              <a:t>Encourage them to come to you or another trusted adult if they’re not sure if something is trustworthy</a:t>
            </a:r>
          </a:p>
          <a:p>
            <a:pPr>
              <a:lnSpc>
                <a:spcPts val="2800"/>
              </a:lnSpc>
              <a:spcAft>
                <a:spcPts val="1200"/>
              </a:spcAft>
            </a:pPr>
            <a:r>
              <a:rPr lang="en-GB" sz="2400" dirty="0"/>
              <a:t>Avoid clicking on unknown links or responding to unexpected emails/text/WhatsApp messages</a:t>
            </a:r>
          </a:p>
          <a:p>
            <a:pPr>
              <a:lnSpc>
                <a:spcPts val="2800"/>
              </a:lnSpc>
              <a:spcAft>
                <a:spcPts val="1200"/>
              </a:spcAft>
            </a:pPr>
            <a:endParaRPr lang="en-GB" sz="2400" dirty="0"/>
          </a:p>
        </p:txBody>
      </p:sp>
      <p:sp>
        <p:nvSpPr>
          <p:cNvPr id="2" name="Content Placeholder 9">
            <a:extLst>
              <a:ext uri="{FF2B5EF4-FFF2-40B4-BE49-F238E27FC236}">
                <a16:creationId xmlns:a16="http://schemas.microsoft.com/office/drawing/2014/main" id="{7F2E94DF-BD6A-71A7-C6ED-36F7BFF0382A}"/>
              </a:ext>
            </a:extLst>
          </p:cNvPr>
          <p:cNvSpPr txBox="1">
            <a:spLocks/>
          </p:cNvSpPr>
          <p:nvPr/>
        </p:nvSpPr>
        <p:spPr>
          <a:xfrm>
            <a:off x="6259830" y="2411729"/>
            <a:ext cx="5093970" cy="444627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spcAft>
                <a:spcPts val="1200"/>
              </a:spcAft>
            </a:pPr>
            <a:r>
              <a:rPr lang="en-GB" sz="2400" dirty="0"/>
              <a:t>Stay informed about scams that your child could come across in social media or video games</a:t>
            </a:r>
          </a:p>
          <a:p>
            <a:pPr>
              <a:lnSpc>
                <a:spcPts val="2800"/>
              </a:lnSpc>
              <a:spcAft>
                <a:spcPts val="1200"/>
              </a:spcAft>
            </a:pPr>
            <a:r>
              <a:rPr lang="en-GB" sz="2400" dirty="0"/>
              <a:t>Install cyber security software on your child’s devices – there are free and paid-for options available</a:t>
            </a:r>
          </a:p>
          <a:p>
            <a:pPr>
              <a:lnSpc>
                <a:spcPts val="2800"/>
              </a:lnSpc>
              <a:spcAft>
                <a:spcPts val="1200"/>
              </a:spcAft>
            </a:pPr>
            <a:r>
              <a:rPr lang="en-GB" sz="2400" dirty="0"/>
              <a:t>Where relevant, set up parental controls that restrict spending or require a PIN so you can check purchases first.</a:t>
            </a:r>
          </a:p>
        </p:txBody>
      </p:sp>
      <p:sp>
        <p:nvSpPr>
          <p:cNvPr id="3" name="Content Placeholder 9">
            <a:extLst>
              <a:ext uri="{FF2B5EF4-FFF2-40B4-BE49-F238E27FC236}">
                <a16:creationId xmlns:a16="http://schemas.microsoft.com/office/drawing/2014/main" id="{F9EFCCC5-00A1-EC37-D8A1-D3F8714B4AF8}"/>
              </a:ext>
            </a:extLst>
          </p:cNvPr>
          <p:cNvSpPr txBox="1">
            <a:spLocks/>
          </p:cNvSpPr>
          <p:nvPr/>
        </p:nvSpPr>
        <p:spPr>
          <a:xfrm>
            <a:off x="11163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What to talk about</a:t>
            </a:r>
          </a:p>
        </p:txBody>
      </p:sp>
      <p:sp>
        <p:nvSpPr>
          <p:cNvPr id="9" name="Content Placeholder 9">
            <a:extLst>
              <a:ext uri="{FF2B5EF4-FFF2-40B4-BE49-F238E27FC236}">
                <a16:creationId xmlns:a16="http://schemas.microsoft.com/office/drawing/2014/main" id="{A8947DD6-169A-2677-58B2-11219E7D6F28}"/>
              </a:ext>
            </a:extLst>
          </p:cNvPr>
          <p:cNvSpPr txBox="1">
            <a:spLocks/>
          </p:cNvSpPr>
          <p:nvPr/>
        </p:nvSpPr>
        <p:spPr>
          <a:xfrm>
            <a:off x="64884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Top tips &amp; tools</a:t>
            </a:r>
          </a:p>
        </p:txBody>
      </p:sp>
    </p:spTree>
    <p:extLst>
      <p:ext uri="{BB962C8B-B14F-4D97-AF65-F5344CB8AC3E}">
        <p14:creationId xmlns:p14="http://schemas.microsoft.com/office/powerpoint/2010/main" val="2493066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build="p"/>
      <p:bldP spid="3" grpId="0" build="p"/>
      <p:bldP spid="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Risk is not harm</a:t>
            </a:r>
          </a:p>
        </p:txBody>
      </p:sp>
      <p:sp>
        <p:nvSpPr>
          <p:cNvPr id="9" name="Content Placeholder 9">
            <a:extLst>
              <a:ext uri="{FF2B5EF4-FFF2-40B4-BE49-F238E27FC236}">
                <a16:creationId xmlns:a16="http://schemas.microsoft.com/office/drawing/2014/main" id="{EAE117DB-D0E7-B53B-25B2-514F766D0094}"/>
              </a:ext>
            </a:extLst>
          </p:cNvPr>
          <p:cNvSpPr>
            <a:spLocks noGrp="1"/>
          </p:cNvSpPr>
          <p:nvPr>
            <p:ph idx="1"/>
          </p:nvPr>
        </p:nvSpPr>
        <p:spPr>
          <a:xfrm>
            <a:off x="422910" y="1789554"/>
            <a:ext cx="10930890" cy="4725546"/>
          </a:xfrm>
        </p:spPr>
        <p:txBody>
          <a:bodyPr vert="horz" lIns="91440" tIns="45720" rIns="91440" bIns="45720" rtlCol="0" anchor="t">
            <a:normAutofit/>
          </a:bodyPr>
          <a:lstStyle/>
          <a:p>
            <a:pPr marL="0" indent="0">
              <a:lnSpc>
                <a:spcPts val="2800"/>
              </a:lnSpc>
              <a:spcAft>
                <a:spcPts val="1200"/>
              </a:spcAft>
              <a:buNone/>
            </a:pPr>
            <a:r>
              <a:rPr lang="en-GB" sz="2400" dirty="0"/>
              <a:t>While risk-taking can lead to harm, it more often results in children discovering new passions and abilities. </a:t>
            </a:r>
          </a:p>
          <a:p>
            <a:pPr marL="0" indent="0">
              <a:lnSpc>
                <a:spcPts val="2800"/>
              </a:lnSpc>
              <a:spcAft>
                <a:spcPts val="1200"/>
              </a:spcAft>
              <a:buNone/>
            </a:pPr>
            <a:r>
              <a:rPr lang="en-GB" sz="2400" dirty="0"/>
              <a:t>Positive actions can limit risks from becoming harmful. Here are 5 tips:</a:t>
            </a:r>
          </a:p>
          <a:p>
            <a:pPr marL="457200" indent="-457200">
              <a:lnSpc>
                <a:spcPts val="2800"/>
              </a:lnSpc>
              <a:spcAft>
                <a:spcPts val="1200"/>
              </a:spcAft>
              <a:buFont typeface="+mj-lt"/>
              <a:buAutoNum type="arabicPeriod"/>
            </a:pPr>
            <a:r>
              <a:rPr lang="en-GB" sz="2400" dirty="0"/>
              <a:t>Understand the risks</a:t>
            </a:r>
          </a:p>
          <a:p>
            <a:pPr marL="457200" indent="-457200">
              <a:lnSpc>
                <a:spcPts val="2800"/>
              </a:lnSpc>
              <a:spcAft>
                <a:spcPts val="1200"/>
              </a:spcAft>
              <a:buFont typeface="+mj-lt"/>
              <a:buAutoNum type="arabicPeriod"/>
            </a:pPr>
            <a:r>
              <a:rPr lang="en-GB" sz="2400" dirty="0"/>
              <a:t>Communicate regularly</a:t>
            </a:r>
          </a:p>
          <a:p>
            <a:pPr marL="457200" indent="-457200">
              <a:lnSpc>
                <a:spcPts val="2800"/>
              </a:lnSpc>
              <a:spcAft>
                <a:spcPts val="1200"/>
              </a:spcAft>
              <a:buFont typeface="+mj-lt"/>
              <a:buAutoNum type="arabicPeriod"/>
            </a:pPr>
            <a:r>
              <a:rPr lang="en-GB" sz="2400" dirty="0"/>
              <a:t>Keep risks in proportion</a:t>
            </a:r>
          </a:p>
          <a:p>
            <a:pPr marL="457200" indent="-457200">
              <a:lnSpc>
                <a:spcPts val="2800"/>
              </a:lnSpc>
              <a:spcAft>
                <a:spcPts val="1200"/>
              </a:spcAft>
              <a:buFont typeface="+mj-lt"/>
              <a:buAutoNum type="arabicPeriod"/>
            </a:pPr>
            <a:r>
              <a:rPr lang="en-GB" sz="2400" dirty="0"/>
              <a:t>Agree on helpful mediation strategies</a:t>
            </a:r>
          </a:p>
          <a:p>
            <a:pPr marL="457200" indent="-457200">
              <a:lnSpc>
                <a:spcPts val="2800"/>
              </a:lnSpc>
              <a:spcAft>
                <a:spcPts val="1200"/>
              </a:spcAft>
              <a:buFont typeface="+mj-lt"/>
              <a:buAutoNum type="arabicPeriod"/>
            </a:pPr>
            <a:r>
              <a:rPr lang="en-GB" sz="2400" dirty="0"/>
              <a:t>Develop coping strategies to foster resilience</a:t>
            </a:r>
          </a:p>
        </p:txBody>
      </p:sp>
    </p:spTree>
    <p:extLst>
      <p:ext uri="{BB962C8B-B14F-4D97-AF65-F5344CB8AC3E}">
        <p14:creationId xmlns:p14="http://schemas.microsoft.com/office/powerpoint/2010/main" val="647639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Children who have experienced online issues</a:t>
            </a:r>
          </a:p>
        </p:txBody>
      </p:sp>
      <p:graphicFrame>
        <p:nvGraphicFramePr>
          <p:cNvPr id="6" name="Chart 5">
            <a:extLst>
              <a:ext uri="{FF2B5EF4-FFF2-40B4-BE49-F238E27FC236}">
                <a16:creationId xmlns:a16="http://schemas.microsoft.com/office/drawing/2014/main" id="{1F7AB043-5D97-B584-FDC9-3614C5F35A94}"/>
              </a:ext>
            </a:extLst>
          </p:cNvPr>
          <p:cNvGraphicFramePr/>
          <p:nvPr>
            <p:extLst>
              <p:ext uri="{D42A27DB-BD31-4B8C-83A1-F6EECF244321}">
                <p14:modId xmlns:p14="http://schemas.microsoft.com/office/powerpoint/2010/main" val="2847136933"/>
              </p:ext>
            </p:extLst>
          </p:nvPr>
        </p:nvGraphicFramePr>
        <p:xfrm>
          <a:off x="205740" y="1411486"/>
          <a:ext cx="11765226" cy="5263634"/>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CCB4C8C2-CDFD-3DED-89CF-873B20B710AE}"/>
              </a:ext>
            </a:extLst>
          </p:cNvPr>
          <p:cNvSpPr txBox="1"/>
          <p:nvPr/>
        </p:nvSpPr>
        <p:spPr>
          <a:xfrm>
            <a:off x="7926979" y="6544315"/>
            <a:ext cx="4154504" cy="261610"/>
          </a:xfrm>
          <a:prstGeom prst="rect">
            <a:avLst/>
          </a:prstGeom>
          <a:noFill/>
        </p:spPr>
        <p:txBody>
          <a:bodyPr wrap="square" rtlCol="0">
            <a:spAutoFit/>
          </a:bodyPr>
          <a:lstStyle/>
          <a:p>
            <a:r>
              <a:rPr lang="en-GB" sz="1100" i="1" dirty="0">
                <a:latin typeface="Montserrat" panose="00000500000000000000" pitchFamily="50" charset="0"/>
              </a:rPr>
              <a:t>Source: Internet Matters tracker survey, Wave 19 (2024)</a:t>
            </a:r>
          </a:p>
        </p:txBody>
      </p:sp>
    </p:spTree>
    <p:extLst>
      <p:ext uri="{BB962C8B-B14F-4D97-AF65-F5344CB8AC3E}">
        <p14:creationId xmlns:p14="http://schemas.microsoft.com/office/powerpoint/2010/main" val="3400008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3DBCAB8-C023-B8CF-AD12-52E44BF1B177}"/>
              </a:ext>
            </a:extLst>
          </p:cNvPr>
          <p:cNvPicPr>
            <a:picLocks noChangeAspect="1"/>
          </p:cNvPicPr>
          <p:nvPr/>
        </p:nvPicPr>
        <p:blipFill>
          <a:blip r:embed="rId3"/>
          <a:stretch>
            <a:fillRect/>
          </a:stretch>
        </p:blipFill>
        <p:spPr>
          <a:xfrm rot="21165282">
            <a:off x="6337548" y="2143808"/>
            <a:ext cx="2657657" cy="3793245"/>
          </a:xfrm>
          <a:prstGeom prst="rect">
            <a:avLst/>
          </a:prstGeom>
          <a:ln>
            <a:solidFill>
              <a:schemeClr val="bg2"/>
            </a:solidFill>
          </a:ln>
        </p:spPr>
      </p:pic>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4">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Dangerous online challenges</a:t>
            </a:r>
          </a:p>
        </p:txBody>
      </p:sp>
      <p:pic>
        <p:nvPicPr>
          <p:cNvPr id="8" name="Picture 7">
            <a:extLst>
              <a:ext uri="{FF2B5EF4-FFF2-40B4-BE49-F238E27FC236}">
                <a16:creationId xmlns:a16="http://schemas.microsoft.com/office/drawing/2014/main" id="{71A6C2D7-BE24-8666-2CCA-31D4A25B2AFD}"/>
              </a:ext>
            </a:extLst>
          </p:cNvPr>
          <p:cNvPicPr>
            <a:picLocks noChangeAspect="1"/>
          </p:cNvPicPr>
          <p:nvPr/>
        </p:nvPicPr>
        <p:blipFill>
          <a:blip r:embed="rId5"/>
          <a:stretch>
            <a:fillRect/>
          </a:stretch>
        </p:blipFill>
        <p:spPr>
          <a:xfrm rot="488170">
            <a:off x="8671852" y="2171049"/>
            <a:ext cx="2826086" cy="4032830"/>
          </a:xfrm>
          <a:prstGeom prst="rect">
            <a:avLst/>
          </a:prstGeom>
          <a:ln>
            <a:solidFill>
              <a:schemeClr val="bg2"/>
            </a:solidFill>
          </a:ln>
        </p:spPr>
      </p:pic>
      <p:sp>
        <p:nvSpPr>
          <p:cNvPr id="9" name="Content Placeholder 9">
            <a:extLst>
              <a:ext uri="{FF2B5EF4-FFF2-40B4-BE49-F238E27FC236}">
                <a16:creationId xmlns:a16="http://schemas.microsoft.com/office/drawing/2014/main" id="{EAE117DB-D0E7-B53B-25B2-514F766D0094}"/>
              </a:ext>
            </a:extLst>
          </p:cNvPr>
          <p:cNvSpPr>
            <a:spLocks noGrp="1"/>
          </p:cNvSpPr>
          <p:nvPr>
            <p:ph idx="1"/>
          </p:nvPr>
        </p:nvSpPr>
        <p:spPr>
          <a:xfrm>
            <a:off x="422910" y="1789554"/>
            <a:ext cx="5886450" cy="4904198"/>
          </a:xfrm>
        </p:spPr>
        <p:txBody>
          <a:bodyPr vert="horz" lIns="91440" tIns="45720" rIns="91440" bIns="45720" rtlCol="0" anchor="t">
            <a:normAutofit/>
          </a:bodyPr>
          <a:lstStyle/>
          <a:p>
            <a:pPr>
              <a:lnSpc>
                <a:spcPts val="2800"/>
              </a:lnSpc>
              <a:spcAft>
                <a:spcPts val="1200"/>
              </a:spcAft>
            </a:pPr>
            <a:r>
              <a:rPr lang="en-GB" sz="2400" dirty="0"/>
              <a:t>Viral online trends attract many children and teens</a:t>
            </a:r>
          </a:p>
          <a:p>
            <a:pPr>
              <a:lnSpc>
                <a:spcPts val="2800"/>
              </a:lnSpc>
              <a:spcAft>
                <a:spcPts val="1200"/>
              </a:spcAft>
            </a:pPr>
            <a:r>
              <a:rPr lang="en-GB" sz="2400" dirty="0"/>
              <a:t>Most are harmless, but some can be dangerous</a:t>
            </a:r>
          </a:p>
          <a:p>
            <a:pPr>
              <a:lnSpc>
                <a:spcPts val="2800"/>
              </a:lnSpc>
              <a:spcAft>
                <a:spcPts val="1200"/>
              </a:spcAft>
            </a:pPr>
            <a:r>
              <a:rPr lang="en-GB" sz="2400" b="1" dirty="0">
                <a:solidFill>
                  <a:srgbClr val="71599B"/>
                </a:solidFill>
              </a:rPr>
              <a:t>1 in 5 </a:t>
            </a:r>
            <a:r>
              <a:rPr lang="en-GB" sz="2400" dirty="0"/>
              <a:t>children say they’ve come across content which promotes dangerous stunts or challenges</a:t>
            </a:r>
          </a:p>
          <a:p>
            <a:pPr>
              <a:lnSpc>
                <a:spcPts val="2800"/>
              </a:lnSpc>
              <a:spcAft>
                <a:spcPts val="1200"/>
              </a:spcAft>
            </a:pPr>
            <a:r>
              <a:rPr lang="en-GB" sz="2400" dirty="0"/>
              <a:t>It’s important to talk with your child so they understand the dangers and can avoid potential harm.</a:t>
            </a:r>
          </a:p>
        </p:txBody>
      </p:sp>
      <p:sp>
        <p:nvSpPr>
          <p:cNvPr id="15" name="Rectangle 14">
            <a:extLst>
              <a:ext uri="{FF2B5EF4-FFF2-40B4-BE49-F238E27FC236}">
                <a16:creationId xmlns:a16="http://schemas.microsoft.com/office/drawing/2014/main" id="{1D576961-8527-6B2D-19B5-71042B754B62}"/>
              </a:ext>
            </a:extLst>
          </p:cNvPr>
          <p:cNvSpPr/>
          <p:nvPr/>
        </p:nvSpPr>
        <p:spPr>
          <a:xfrm>
            <a:off x="9904456" y="4768856"/>
            <a:ext cx="2011375" cy="1965959"/>
          </a:xfrm>
          <a:prstGeom prst="rect">
            <a:avLst/>
          </a:prstGeom>
          <a:solidFill>
            <a:srgbClr val="E596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qr code on a white background&#10;&#10;Description automatically generated">
            <a:hlinkClick r:id="rId6"/>
            <a:extLst>
              <a:ext uri="{FF2B5EF4-FFF2-40B4-BE49-F238E27FC236}">
                <a16:creationId xmlns:a16="http://schemas.microsoft.com/office/drawing/2014/main" id="{39297383-E4D2-F60B-7302-3B63BF5D701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20717" y="4850979"/>
            <a:ext cx="1801712" cy="1801712"/>
          </a:xfrm>
          <a:prstGeom prst="rect">
            <a:avLst/>
          </a:prstGeom>
        </p:spPr>
      </p:pic>
    </p:spTree>
    <p:extLst>
      <p:ext uri="{BB962C8B-B14F-4D97-AF65-F5344CB8AC3E}">
        <p14:creationId xmlns:p14="http://schemas.microsoft.com/office/powerpoint/2010/main" val="4231150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Online bullying (cyberbullying)</a:t>
            </a:r>
          </a:p>
        </p:txBody>
      </p:sp>
      <p:sp>
        <p:nvSpPr>
          <p:cNvPr id="9" name="Content Placeholder 9">
            <a:extLst>
              <a:ext uri="{FF2B5EF4-FFF2-40B4-BE49-F238E27FC236}">
                <a16:creationId xmlns:a16="http://schemas.microsoft.com/office/drawing/2014/main" id="{EAE117DB-D0E7-B53B-25B2-514F766D0094}"/>
              </a:ext>
            </a:extLst>
          </p:cNvPr>
          <p:cNvSpPr>
            <a:spLocks noGrp="1"/>
          </p:cNvSpPr>
          <p:nvPr>
            <p:ph idx="1"/>
          </p:nvPr>
        </p:nvSpPr>
        <p:spPr>
          <a:xfrm>
            <a:off x="422910" y="1789554"/>
            <a:ext cx="6903720" cy="4904198"/>
          </a:xfrm>
        </p:spPr>
        <p:txBody>
          <a:bodyPr vert="horz" lIns="91440" tIns="45720" rIns="91440" bIns="45720" rtlCol="0" anchor="t">
            <a:normAutofit fontScale="92500"/>
          </a:bodyPr>
          <a:lstStyle/>
          <a:p>
            <a:pPr>
              <a:lnSpc>
                <a:spcPts val="2800"/>
              </a:lnSpc>
              <a:spcAft>
                <a:spcPts val="1200"/>
              </a:spcAft>
            </a:pPr>
            <a:r>
              <a:rPr lang="en-GB" sz="2400" dirty="0"/>
              <a:t>Online bullying is more difficult to escape than ‘traditional’ bullying</a:t>
            </a:r>
            <a:endParaRPr lang="en-GB" sz="2000" dirty="0"/>
          </a:p>
          <a:p>
            <a:pPr>
              <a:lnSpc>
                <a:spcPts val="2800"/>
              </a:lnSpc>
              <a:spcAft>
                <a:spcPts val="1200"/>
              </a:spcAft>
            </a:pPr>
            <a:r>
              <a:rPr lang="en-GB" sz="2400" dirty="0"/>
              <a:t>It can happen between friends or strangers</a:t>
            </a:r>
          </a:p>
          <a:p>
            <a:pPr>
              <a:lnSpc>
                <a:spcPts val="2800"/>
              </a:lnSpc>
              <a:spcAft>
                <a:spcPts val="1200"/>
              </a:spcAft>
            </a:pPr>
            <a:r>
              <a:rPr lang="en-GB" sz="2400" dirty="0"/>
              <a:t>It can happen in video games, on social media, in messaging apps, etc.</a:t>
            </a:r>
          </a:p>
          <a:p>
            <a:pPr>
              <a:lnSpc>
                <a:spcPts val="2800"/>
              </a:lnSpc>
              <a:spcAft>
                <a:spcPts val="1200"/>
              </a:spcAft>
            </a:pPr>
            <a:r>
              <a:rPr lang="en-GB" sz="2400" dirty="0"/>
              <a:t>About </a:t>
            </a:r>
            <a:r>
              <a:rPr lang="en-GB" sz="2400" b="1" dirty="0">
                <a:solidFill>
                  <a:srgbClr val="71599B"/>
                </a:solidFill>
              </a:rPr>
              <a:t>1 in 10 </a:t>
            </a:r>
            <a:r>
              <a:rPr lang="en-GB" sz="2400" dirty="0"/>
              <a:t>children say they have experienced online bullying. This increases for children with SEN needs or similar vulnerabilities.</a:t>
            </a:r>
          </a:p>
          <a:p>
            <a:pPr marL="0" indent="0">
              <a:lnSpc>
                <a:spcPts val="2800"/>
              </a:lnSpc>
              <a:spcAft>
                <a:spcPts val="1200"/>
              </a:spcAft>
              <a:buNone/>
            </a:pPr>
            <a:r>
              <a:rPr lang="en-GB" sz="2400" dirty="0"/>
              <a:t>Set parental controls, talk about healthy behaviour and show your child how to block and report content.</a:t>
            </a:r>
            <a:endParaRPr lang="en-GB" sz="2000" dirty="0"/>
          </a:p>
        </p:txBody>
      </p:sp>
      <p:sp>
        <p:nvSpPr>
          <p:cNvPr id="15" name="Rectangle 14">
            <a:extLst>
              <a:ext uri="{FF2B5EF4-FFF2-40B4-BE49-F238E27FC236}">
                <a16:creationId xmlns:a16="http://schemas.microsoft.com/office/drawing/2014/main" id="{1D576961-8527-6B2D-19B5-71042B754B62}"/>
              </a:ext>
            </a:extLst>
          </p:cNvPr>
          <p:cNvSpPr/>
          <p:nvPr/>
        </p:nvSpPr>
        <p:spPr>
          <a:xfrm>
            <a:off x="9904456" y="4768856"/>
            <a:ext cx="2011375" cy="1965959"/>
          </a:xfrm>
          <a:prstGeom prst="rect">
            <a:avLst/>
          </a:prstGeom>
          <a:solidFill>
            <a:srgbClr val="FF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group of blue and orange chat bubbles&#10;&#10;Description automatically generated">
            <a:extLst>
              <a:ext uri="{FF2B5EF4-FFF2-40B4-BE49-F238E27FC236}">
                <a16:creationId xmlns:a16="http://schemas.microsoft.com/office/drawing/2014/main" id="{CDC5D2CC-A838-93C8-E324-16E7803B1666}"/>
              </a:ext>
            </a:extLst>
          </p:cNvPr>
          <p:cNvPicPr>
            <a:picLocks noChangeAspect="1"/>
          </p:cNvPicPr>
          <p:nvPr/>
        </p:nvPicPr>
        <p:blipFill rotWithShape="1">
          <a:blip r:embed="rId4">
            <a:extLst>
              <a:ext uri="{28A0092B-C50C-407E-A947-70E740481C1C}">
                <a14:useLocalDpi xmlns:a14="http://schemas.microsoft.com/office/drawing/2010/main" val="0"/>
              </a:ext>
            </a:extLst>
          </a:blip>
          <a:srcRect t="53264"/>
          <a:stretch/>
        </p:blipFill>
        <p:spPr>
          <a:xfrm>
            <a:off x="9810123" y="2923320"/>
            <a:ext cx="1752202" cy="1257732"/>
          </a:xfrm>
          <a:prstGeom prst="rect">
            <a:avLst/>
          </a:prstGeom>
        </p:spPr>
      </p:pic>
      <p:pic>
        <p:nvPicPr>
          <p:cNvPr id="8" name="Picture 7" descr="A group of purple and pink rectangular objects with dots&#10;&#10;Description automatically generated">
            <a:extLst>
              <a:ext uri="{FF2B5EF4-FFF2-40B4-BE49-F238E27FC236}">
                <a16:creationId xmlns:a16="http://schemas.microsoft.com/office/drawing/2014/main" id="{B0F266B4-4D2D-4E10-6192-1B494386B177}"/>
              </a:ext>
            </a:extLst>
          </p:cNvPr>
          <p:cNvPicPr>
            <a:picLocks noChangeAspect="1"/>
          </p:cNvPicPr>
          <p:nvPr/>
        </p:nvPicPr>
        <p:blipFill rotWithShape="1">
          <a:blip r:embed="rId5">
            <a:extLst>
              <a:ext uri="{28A0092B-C50C-407E-A947-70E740481C1C}">
                <a14:useLocalDpi xmlns:a14="http://schemas.microsoft.com/office/drawing/2010/main" val="0"/>
              </a:ext>
            </a:extLst>
          </a:blip>
          <a:srcRect b="54183"/>
          <a:stretch/>
        </p:blipFill>
        <p:spPr>
          <a:xfrm>
            <a:off x="8258399" y="1678683"/>
            <a:ext cx="2005878" cy="1411487"/>
          </a:xfrm>
          <a:prstGeom prst="rect">
            <a:avLst/>
          </a:prstGeom>
        </p:spPr>
      </p:pic>
      <p:sp>
        <p:nvSpPr>
          <p:cNvPr id="10" name="TextBox 9">
            <a:extLst>
              <a:ext uri="{FF2B5EF4-FFF2-40B4-BE49-F238E27FC236}">
                <a16:creationId xmlns:a16="http://schemas.microsoft.com/office/drawing/2014/main" id="{8E819934-B3B4-2D66-9D9E-FF123C66C13A}"/>
              </a:ext>
            </a:extLst>
          </p:cNvPr>
          <p:cNvSpPr txBox="1"/>
          <p:nvPr/>
        </p:nvSpPr>
        <p:spPr>
          <a:xfrm>
            <a:off x="7625122" y="4895678"/>
            <a:ext cx="2305467" cy="1200329"/>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Cyberbullying conversation guide</a:t>
            </a:r>
          </a:p>
        </p:txBody>
      </p:sp>
      <p:sp>
        <p:nvSpPr>
          <p:cNvPr id="12" name="Arrow: Right 11">
            <a:extLst>
              <a:ext uri="{FF2B5EF4-FFF2-40B4-BE49-F238E27FC236}">
                <a16:creationId xmlns:a16="http://schemas.microsoft.com/office/drawing/2014/main" id="{2DA69F05-C95D-D464-0DBA-861723C9BE51}"/>
              </a:ext>
            </a:extLst>
          </p:cNvPr>
          <p:cNvSpPr/>
          <p:nvPr/>
        </p:nvSpPr>
        <p:spPr>
          <a:xfrm>
            <a:off x="8823987" y="5751834"/>
            <a:ext cx="923074" cy="688346"/>
          </a:xfrm>
          <a:prstGeom prst="rightArrow">
            <a:avLst/>
          </a:prstGeom>
          <a:solidFill>
            <a:srgbClr val="FF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descr="A qr code with a white background&#10;&#10;Description automatically generated">
            <a:extLst>
              <a:ext uri="{FF2B5EF4-FFF2-40B4-BE49-F238E27FC236}">
                <a16:creationId xmlns:a16="http://schemas.microsoft.com/office/drawing/2014/main" id="{0BAD53A1-27BC-4B15-4DB6-7729C2CF8E3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14807" y="4832994"/>
            <a:ext cx="1807622" cy="1819697"/>
          </a:xfrm>
          <a:prstGeom prst="rect">
            <a:avLst/>
          </a:prstGeom>
        </p:spPr>
      </p:pic>
    </p:spTree>
    <p:extLst>
      <p:ext uri="{BB962C8B-B14F-4D97-AF65-F5344CB8AC3E}">
        <p14:creationId xmlns:p14="http://schemas.microsoft.com/office/powerpoint/2010/main" val="940387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Inappropriate content</a:t>
            </a:r>
          </a:p>
        </p:txBody>
      </p:sp>
      <p:sp>
        <p:nvSpPr>
          <p:cNvPr id="9" name="Content Placeholder 9">
            <a:extLst>
              <a:ext uri="{FF2B5EF4-FFF2-40B4-BE49-F238E27FC236}">
                <a16:creationId xmlns:a16="http://schemas.microsoft.com/office/drawing/2014/main" id="{EAE117DB-D0E7-B53B-25B2-514F766D0094}"/>
              </a:ext>
            </a:extLst>
          </p:cNvPr>
          <p:cNvSpPr>
            <a:spLocks noGrp="1"/>
          </p:cNvSpPr>
          <p:nvPr>
            <p:ph idx="1"/>
          </p:nvPr>
        </p:nvSpPr>
        <p:spPr>
          <a:xfrm>
            <a:off x="422910" y="1789554"/>
            <a:ext cx="7932420" cy="4904198"/>
          </a:xfrm>
        </p:spPr>
        <p:txBody>
          <a:bodyPr vert="horz" lIns="91440" tIns="45720" rIns="91440" bIns="45720" rtlCol="0" anchor="t">
            <a:normAutofit/>
          </a:bodyPr>
          <a:lstStyle/>
          <a:p>
            <a:pPr>
              <a:lnSpc>
                <a:spcPts val="2800"/>
              </a:lnSpc>
              <a:spcAft>
                <a:spcPts val="1200"/>
              </a:spcAft>
            </a:pPr>
            <a:r>
              <a:rPr lang="en-GB" sz="2400" dirty="0"/>
              <a:t>27% of children see pornography by age 11</a:t>
            </a:r>
          </a:p>
          <a:p>
            <a:pPr>
              <a:lnSpc>
                <a:spcPts val="2800"/>
              </a:lnSpc>
              <a:spcAft>
                <a:spcPts val="1200"/>
              </a:spcAft>
            </a:pPr>
            <a:r>
              <a:rPr lang="en-GB" sz="2400" dirty="0"/>
              <a:t>Around 1 in 10 children report seeing pornographic or violent content online. This increases with age.</a:t>
            </a:r>
          </a:p>
          <a:p>
            <a:pPr>
              <a:lnSpc>
                <a:spcPts val="2800"/>
              </a:lnSpc>
              <a:spcAft>
                <a:spcPts val="1200"/>
              </a:spcAft>
            </a:pPr>
            <a:r>
              <a:rPr lang="en-GB" sz="2400" dirty="0"/>
              <a:t>Children with vulnerabilities are more likely to come across these things – especially violent content.</a:t>
            </a:r>
            <a:endParaRPr lang="en-GB" sz="2000" dirty="0"/>
          </a:p>
          <a:p>
            <a:pPr marL="0" indent="0">
              <a:lnSpc>
                <a:spcPts val="2800"/>
              </a:lnSpc>
              <a:spcAft>
                <a:spcPts val="1200"/>
              </a:spcAft>
              <a:buNone/>
            </a:pPr>
            <a:r>
              <a:rPr lang="en-GB" sz="2400" dirty="0"/>
              <a:t>Parental controls can help limit access to certain websites, content and more. It’s also important for your child to report any inappropriate content they accidentally come across.</a:t>
            </a:r>
            <a:endParaRPr lang="en-GB" sz="2800" dirty="0"/>
          </a:p>
        </p:txBody>
      </p:sp>
      <p:pic>
        <p:nvPicPr>
          <p:cNvPr id="3" name="Picture 2" descr="A black hand in a pink background&#10;&#10;Description automatically generated">
            <a:extLst>
              <a:ext uri="{FF2B5EF4-FFF2-40B4-BE49-F238E27FC236}">
                <a16:creationId xmlns:a16="http://schemas.microsoft.com/office/drawing/2014/main" id="{4E1A09E8-9BF8-DD2B-8F7B-8DDA2180F9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17080">
            <a:off x="8829601" y="2054512"/>
            <a:ext cx="2397998" cy="2397998"/>
          </a:xfrm>
          <a:prstGeom prst="rect">
            <a:avLst/>
          </a:prstGeom>
        </p:spPr>
      </p:pic>
    </p:spTree>
    <p:extLst>
      <p:ext uri="{BB962C8B-B14F-4D97-AF65-F5344CB8AC3E}">
        <p14:creationId xmlns:p14="http://schemas.microsoft.com/office/powerpoint/2010/main" val="310375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Spending too much time online</a:t>
            </a:r>
          </a:p>
        </p:txBody>
      </p:sp>
      <p:sp>
        <p:nvSpPr>
          <p:cNvPr id="9" name="Content Placeholder 9">
            <a:extLst>
              <a:ext uri="{FF2B5EF4-FFF2-40B4-BE49-F238E27FC236}">
                <a16:creationId xmlns:a16="http://schemas.microsoft.com/office/drawing/2014/main" id="{EAE117DB-D0E7-B53B-25B2-514F766D0094}"/>
              </a:ext>
            </a:extLst>
          </p:cNvPr>
          <p:cNvSpPr>
            <a:spLocks noGrp="1"/>
          </p:cNvSpPr>
          <p:nvPr>
            <p:ph idx="1"/>
          </p:nvPr>
        </p:nvSpPr>
        <p:spPr>
          <a:xfrm>
            <a:off x="422910" y="1789554"/>
            <a:ext cx="6903720" cy="4904198"/>
          </a:xfrm>
        </p:spPr>
        <p:txBody>
          <a:bodyPr vert="horz" lIns="91440" tIns="45720" rIns="91440" bIns="45720" rtlCol="0" anchor="t">
            <a:normAutofit/>
          </a:bodyPr>
          <a:lstStyle/>
          <a:p>
            <a:pPr>
              <a:lnSpc>
                <a:spcPts val="2800"/>
              </a:lnSpc>
              <a:spcAft>
                <a:spcPts val="1200"/>
              </a:spcAft>
            </a:pPr>
            <a:r>
              <a:rPr lang="en-GB" sz="2400" dirty="0"/>
              <a:t>41% of children believe they spend too much time online</a:t>
            </a:r>
          </a:p>
          <a:p>
            <a:pPr>
              <a:lnSpc>
                <a:spcPts val="2800"/>
              </a:lnSpc>
              <a:spcAft>
                <a:spcPts val="1200"/>
              </a:spcAft>
            </a:pPr>
            <a:r>
              <a:rPr lang="en-GB" sz="2400" dirty="0"/>
              <a:t>Of these children, most reported it causing them some distress, upset or harm</a:t>
            </a:r>
          </a:p>
          <a:p>
            <a:pPr>
              <a:lnSpc>
                <a:spcPts val="2800"/>
              </a:lnSpc>
              <a:spcAft>
                <a:spcPts val="1200"/>
              </a:spcAft>
            </a:pPr>
            <a:r>
              <a:rPr lang="en-GB" sz="2400" dirty="0"/>
              <a:t>Not all screen time is negative, but if your child’s wellbeing is negatively impacted, they need your support.</a:t>
            </a:r>
          </a:p>
          <a:p>
            <a:pPr marL="0" indent="0">
              <a:lnSpc>
                <a:spcPts val="2800"/>
              </a:lnSpc>
              <a:spcAft>
                <a:spcPts val="1200"/>
              </a:spcAft>
              <a:buNone/>
            </a:pPr>
            <a:r>
              <a:rPr lang="en-GB" sz="2400" dirty="0"/>
              <a:t>Most games and apps have screen time controls to manage this, but you should also help them find other activities to make their time online positive.</a:t>
            </a:r>
            <a:endParaRPr lang="en-GB" sz="2800" dirty="0"/>
          </a:p>
        </p:txBody>
      </p:sp>
      <p:sp>
        <p:nvSpPr>
          <p:cNvPr id="15" name="Rectangle 14">
            <a:extLst>
              <a:ext uri="{FF2B5EF4-FFF2-40B4-BE49-F238E27FC236}">
                <a16:creationId xmlns:a16="http://schemas.microsoft.com/office/drawing/2014/main" id="{1D576961-8527-6B2D-19B5-71042B754B62}"/>
              </a:ext>
            </a:extLst>
          </p:cNvPr>
          <p:cNvSpPr/>
          <p:nvPr/>
        </p:nvSpPr>
        <p:spPr>
          <a:xfrm>
            <a:off x="9904456" y="4768856"/>
            <a:ext cx="2011375" cy="1965959"/>
          </a:xfrm>
          <a:prstGeom prst="rect">
            <a:avLst/>
          </a:prstGeom>
          <a:solidFill>
            <a:srgbClr val="FF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8E819934-B3B4-2D66-9D9E-FF123C66C13A}"/>
              </a:ext>
            </a:extLst>
          </p:cNvPr>
          <p:cNvSpPr txBox="1"/>
          <p:nvPr/>
        </p:nvSpPr>
        <p:spPr>
          <a:xfrm>
            <a:off x="7974098" y="4832994"/>
            <a:ext cx="1930358" cy="1200329"/>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Guide to</a:t>
            </a:r>
          </a:p>
          <a:p>
            <a:r>
              <a:rPr lang="en-GB" sz="2400" b="1" dirty="0">
                <a:latin typeface="Arial" panose="020B0604020202020204" pitchFamily="34" charset="0"/>
                <a:cs typeface="Arial" panose="020B0604020202020204" pitchFamily="34" charset="0"/>
              </a:rPr>
              <a:t>balancing screen time</a:t>
            </a:r>
          </a:p>
        </p:txBody>
      </p:sp>
      <p:sp>
        <p:nvSpPr>
          <p:cNvPr id="12" name="Arrow: Right 11">
            <a:extLst>
              <a:ext uri="{FF2B5EF4-FFF2-40B4-BE49-F238E27FC236}">
                <a16:creationId xmlns:a16="http://schemas.microsoft.com/office/drawing/2014/main" id="{2DA69F05-C95D-D464-0DBA-861723C9BE51}"/>
              </a:ext>
            </a:extLst>
          </p:cNvPr>
          <p:cNvSpPr/>
          <p:nvPr/>
        </p:nvSpPr>
        <p:spPr>
          <a:xfrm>
            <a:off x="8464670" y="5964345"/>
            <a:ext cx="923074" cy="688346"/>
          </a:xfrm>
          <a:prstGeom prst="rightArrow">
            <a:avLst/>
          </a:prstGeom>
          <a:solidFill>
            <a:srgbClr val="FF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7" name="Picture 16">
            <a:extLst>
              <a:ext uri="{FF2B5EF4-FFF2-40B4-BE49-F238E27FC236}">
                <a16:creationId xmlns:a16="http://schemas.microsoft.com/office/drawing/2014/main" id="{0BAD53A1-27BC-4B15-4DB6-7729C2CF8E3F}"/>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14807" y="4839031"/>
            <a:ext cx="1807622" cy="1807622"/>
          </a:xfrm>
          <a:prstGeom prst="rect">
            <a:avLst/>
          </a:prstGeom>
        </p:spPr>
      </p:pic>
      <p:graphicFrame>
        <p:nvGraphicFramePr>
          <p:cNvPr id="3" name="Chart 2">
            <a:extLst>
              <a:ext uri="{FF2B5EF4-FFF2-40B4-BE49-F238E27FC236}">
                <a16:creationId xmlns:a16="http://schemas.microsoft.com/office/drawing/2014/main" id="{3F55DF7F-7A32-85F1-0CBA-45B309C4653E}"/>
              </a:ext>
            </a:extLst>
          </p:cNvPr>
          <p:cNvGraphicFramePr/>
          <p:nvPr>
            <p:extLst>
              <p:ext uri="{D42A27DB-BD31-4B8C-83A1-F6EECF244321}">
                <p14:modId xmlns:p14="http://schemas.microsoft.com/office/powerpoint/2010/main" val="426855269"/>
              </p:ext>
            </p:extLst>
          </p:nvPr>
        </p:nvGraphicFramePr>
        <p:xfrm>
          <a:off x="7886700" y="1789554"/>
          <a:ext cx="4317386" cy="289717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28669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5AA0DA52-9BD2-2561-0412-55E834615723}"/>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3 things to teach your child</a:t>
            </a:r>
          </a:p>
        </p:txBody>
      </p:sp>
      <p:sp>
        <p:nvSpPr>
          <p:cNvPr id="5" name="Speech Bubble: Rectangle with Corners Rounded 4">
            <a:extLst>
              <a:ext uri="{FF2B5EF4-FFF2-40B4-BE49-F238E27FC236}">
                <a16:creationId xmlns:a16="http://schemas.microsoft.com/office/drawing/2014/main" id="{658CA23C-F7DD-E023-E267-31D40321E648}"/>
              </a:ext>
            </a:extLst>
          </p:cNvPr>
          <p:cNvSpPr/>
          <p:nvPr/>
        </p:nvSpPr>
        <p:spPr>
          <a:xfrm>
            <a:off x="834390" y="1977390"/>
            <a:ext cx="3108960" cy="2080260"/>
          </a:xfrm>
          <a:prstGeom prst="wedgeRoundRectCallout">
            <a:avLst/>
          </a:prstGeom>
          <a:solidFill>
            <a:srgbClr val="E5FAE5"/>
          </a:solidFill>
          <a:ln>
            <a:solidFill>
              <a:srgbClr val="00CC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253045"/>
                </a:solidFill>
                <a:latin typeface="Arial" panose="020B0604020202020204" pitchFamily="34" charset="0"/>
                <a:cs typeface="Arial" panose="020B0604020202020204" pitchFamily="34" charset="0"/>
              </a:rPr>
              <a:t>Be a confident communicator</a:t>
            </a:r>
          </a:p>
        </p:txBody>
      </p:sp>
      <p:sp>
        <p:nvSpPr>
          <p:cNvPr id="6" name="Speech Bubble: Rectangle with Corners Rounded 5">
            <a:extLst>
              <a:ext uri="{FF2B5EF4-FFF2-40B4-BE49-F238E27FC236}">
                <a16:creationId xmlns:a16="http://schemas.microsoft.com/office/drawing/2014/main" id="{FE18FDC7-0FD5-8305-BEB8-6C2A59C59DC6}"/>
              </a:ext>
            </a:extLst>
          </p:cNvPr>
          <p:cNvSpPr/>
          <p:nvPr/>
        </p:nvSpPr>
        <p:spPr>
          <a:xfrm>
            <a:off x="4539615" y="3017520"/>
            <a:ext cx="3108960" cy="2080260"/>
          </a:xfrm>
          <a:prstGeom prst="wedgeRoundRectCallout">
            <a:avLst/>
          </a:prstGeom>
          <a:solidFill>
            <a:srgbClr val="D2CAE0"/>
          </a:solidFill>
          <a:ln>
            <a:solidFill>
              <a:srgbClr val="71599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253045"/>
                </a:solidFill>
                <a:latin typeface="Arial" panose="020B0604020202020204" pitchFamily="34" charset="0"/>
                <a:cs typeface="Arial" panose="020B0604020202020204" pitchFamily="34" charset="0"/>
              </a:rPr>
              <a:t>Be a critical thinker</a:t>
            </a:r>
          </a:p>
        </p:txBody>
      </p:sp>
      <p:sp>
        <p:nvSpPr>
          <p:cNvPr id="8" name="Speech Bubble: Rectangle with Corners Rounded 7">
            <a:extLst>
              <a:ext uri="{FF2B5EF4-FFF2-40B4-BE49-F238E27FC236}">
                <a16:creationId xmlns:a16="http://schemas.microsoft.com/office/drawing/2014/main" id="{1187AD94-8DB0-25C3-65B5-8C4A96C0AF5F}"/>
              </a:ext>
            </a:extLst>
          </p:cNvPr>
          <p:cNvSpPr/>
          <p:nvPr/>
        </p:nvSpPr>
        <p:spPr>
          <a:xfrm>
            <a:off x="8244840" y="4057650"/>
            <a:ext cx="3108960" cy="2080260"/>
          </a:xfrm>
          <a:prstGeom prst="wedgeRoundRectCallout">
            <a:avLst/>
          </a:prstGeom>
          <a:solidFill>
            <a:srgbClr val="32CCFE"/>
          </a:solidFill>
          <a:ln>
            <a:solidFill>
              <a:srgbClr val="0033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latin typeface="Arial" panose="020B0604020202020204" pitchFamily="34" charset="0"/>
                <a:cs typeface="Arial" panose="020B0604020202020204" pitchFamily="34" charset="0"/>
              </a:rPr>
              <a:t>Be a capable tools user</a:t>
            </a:r>
          </a:p>
        </p:txBody>
      </p:sp>
    </p:spTree>
    <p:extLst>
      <p:ext uri="{BB962C8B-B14F-4D97-AF65-F5344CB8AC3E}">
        <p14:creationId xmlns:p14="http://schemas.microsoft.com/office/powerpoint/2010/main" val="3639285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 name="Picture 30" descr="A purple background with different symbols&#10;&#10;Description automatically generated">
            <a:extLst>
              <a:ext uri="{FF2B5EF4-FFF2-40B4-BE49-F238E27FC236}">
                <a16:creationId xmlns:a16="http://schemas.microsoft.com/office/drawing/2014/main" id="{E67430F6-665E-51B1-7942-0B7A0AC56D3F}"/>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E3C3F1E8-7EB9-5011-817A-1E8941640FD6}"/>
              </a:ext>
            </a:extLst>
          </p:cNvPr>
          <p:cNvSpPr>
            <a:spLocks noGrp="1"/>
          </p:cNvSpPr>
          <p:nvPr>
            <p:ph type="title"/>
          </p:nvPr>
        </p:nvSpPr>
        <p:spPr/>
        <p:txBody>
          <a:bodyPr/>
          <a:lstStyle/>
          <a:p>
            <a:r>
              <a:rPr lang="en-US" dirty="0">
                <a:solidFill>
                  <a:schemeClr val="bg1"/>
                </a:solidFill>
              </a:rPr>
              <a:t>The positives of being online…</a:t>
            </a:r>
          </a:p>
        </p:txBody>
      </p:sp>
      <p:graphicFrame>
        <p:nvGraphicFramePr>
          <p:cNvPr id="16" name="Content Placeholder 15">
            <a:extLst>
              <a:ext uri="{FF2B5EF4-FFF2-40B4-BE49-F238E27FC236}">
                <a16:creationId xmlns:a16="http://schemas.microsoft.com/office/drawing/2014/main" id="{3D398681-9A14-D1EC-4F47-AACDF3C9E9F2}"/>
              </a:ext>
            </a:extLst>
          </p:cNvPr>
          <p:cNvGraphicFramePr>
            <a:graphicFrameLocks noGrp="1"/>
          </p:cNvGraphicFramePr>
          <p:nvPr>
            <p:ph idx="1"/>
            <p:extLst>
              <p:ext uri="{D42A27DB-BD31-4B8C-83A1-F6EECF244321}">
                <p14:modId xmlns:p14="http://schemas.microsoft.com/office/powerpoint/2010/main" val="1991801809"/>
              </p:ext>
            </p:extLst>
          </p:nvPr>
        </p:nvGraphicFramePr>
        <p:xfrm>
          <a:off x="948799" y="2256956"/>
          <a:ext cx="2487518" cy="2364200"/>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a:extLst>
              <a:ext uri="{FF2B5EF4-FFF2-40B4-BE49-F238E27FC236}">
                <a16:creationId xmlns:a16="http://schemas.microsoft.com/office/drawing/2014/main" id="{C33DBE96-1DF2-ED35-7C1F-CF9A1DC97907}"/>
              </a:ext>
            </a:extLst>
          </p:cNvPr>
          <p:cNvSpPr txBox="1"/>
          <p:nvPr/>
        </p:nvSpPr>
        <p:spPr>
          <a:xfrm>
            <a:off x="1521594" y="3023557"/>
            <a:ext cx="1483098" cy="830997"/>
          </a:xfrm>
          <a:prstGeom prst="rect">
            <a:avLst/>
          </a:prstGeom>
          <a:noFill/>
        </p:spPr>
        <p:txBody>
          <a:bodyPr wrap="none" rtlCol="0">
            <a:spAutoFit/>
          </a:bodyPr>
          <a:lstStyle/>
          <a:p>
            <a:r>
              <a:rPr lang="en-GB" sz="4800" b="1" dirty="0">
                <a:solidFill>
                  <a:srgbClr val="71599B"/>
                </a:solidFill>
                <a:latin typeface="Montserrat" panose="00000500000000000000" pitchFamily="50" charset="0"/>
              </a:rPr>
              <a:t>59%</a:t>
            </a:r>
          </a:p>
        </p:txBody>
      </p:sp>
      <p:sp>
        <p:nvSpPr>
          <p:cNvPr id="18" name="TextBox 17">
            <a:extLst>
              <a:ext uri="{FF2B5EF4-FFF2-40B4-BE49-F238E27FC236}">
                <a16:creationId xmlns:a16="http://schemas.microsoft.com/office/drawing/2014/main" id="{91FD0FE1-C139-A88A-4FC2-1766BE652A4F}"/>
              </a:ext>
            </a:extLst>
          </p:cNvPr>
          <p:cNvSpPr txBox="1"/>
          <p:nvPr/>
        </p:nvSpPr>
        <p:spPr>
          <a:xfrm>
            <a:off x="563888" y="4543294"/>
            <a:ext cx="3257341" cy="923330"/>
          </a:xfrm>
          <a:prstGeom prst="rect">
            <a:avLst/>
          </a:prstGeom>
          <a:noFill/>
        </p:spPr>
        <p:txBody>
          <a:bodyPr wrap="square" rtlCol="0">
            <a:spAutoFit/>
          </a:bodyPr>
          <a:lstStyle/>
          <a:p>
            <a:pPr algn="ctr"/>
            <a:r>
              <a:rPr lang="en-GB" dirty="0">
                <a:solidFill>
                  <a:srgbClr val="243044"/>
                </a:solidFill>
                <a:latin typeface="Montserrat" panose="00000500000000000000" pitchFamily="50" charset="0"/>
              </a:rPr>
              <a:t>of children say the internet has a positive impact on their wellbeing*</a:t>
            </a:r>
          </a:p>
        </p:txBody>
      </p:sp>
      <p:sp>
        <p:nvSpPr>
          <p:cNvPr id="20" name="TextBox 19">
            <a:extLst>
              <a:ext uri="{FF2B5EF4-FFF2-40B4-BE49-F238E27FC236}">
                <a16:creationId xmlns:a16="http://schemas.microsoft.com/office/drawing/2014/main" id="{4A18B6FF-BC6B-4854-27D2-5B80499FC5EC}"/>
              </a:ext>
            </a:extLst>
          </p:cNvPr>
          <p:cNvSpPr txBox="1"/>
          <p:nvPr/>
        </p:nvSpPr>
        <p:spPr>
          <a:xfrm>
            <a:off x="166036" y="6266046"/>
            <a:ext cx="3655193" cy="261610"/>
          </a:xfrm>
          <a:prstGeom prst="rect">
            <a:avLst/>
          </a:prstGeom>
          <a:noFill/>
        </p:spPr>
        <p:txBody>
          <a:bodyPr wrap="square" rtlCol="0">
            <a:spAutoFit/>
          </a:bodyPr>
          <a:lstStyle/>
          <a:p>
            <a:r>
              <a:rPr lang="en-GB" sz="1100" i="1" dirty="0">
                <a:latin typeface="Montserrat" panose="00000500000000000000" pitchFamily="50" charset="0"/>
              </a:rPr>
              <a:t>*Internet Matters tracker survey, Wave 19 (2024)</a:t>
            </a:r>
          </a:p>
        </p:txBody>
      </p:sp>
      <p:graphicFrame>
        <p:nvGraphicFramePr>
          <p:cNvPr id="25" name="Chart 24">
            <a:extLst>
              <a:ext uri="{FF2B5EF4-FFF2-40B4-BE49-F238E27FC236}">
                <a16:creationId xmlns:a16="http://schemas.microsoft.com/office/drawing/2014/main" id="{05D5C440-9B2F-A425-ADBE-172463BFB808}"/>
              </a:ext>
            </a:extLst>
          </p:cNvPr>
          <p:cNvGraphicFramePr/>
          <p:nvPr>
            <p:extLst>
              <p:ext uri="{D42A27DB-BD31-4B8C-83A1-F6EECF244321}">
                <p14:modId xmlns:p14="http://schemas.microsoft.com/office/powerpoint/2010/main" val="2927592938"/>
              </p:ext>
            </p:extLst>
          </p:nvPr>
        </p:nvGraphicFramePr>
        <p:xfrm>
          <a:off x="4238118" y="2100227"/>
          <a:ext cx="3715558" cy="2443067"/>
        </p:xfrm>
        <a:graphic>
          <a:graphicData uri="http://schemas.openxmlformats.org/drawingml/2006/chart">
            <c:chart xmlns:c="http://schemas.openxmlformats.org/drawingml/2006/chart" xmlns:r="http://schemas.openxmlformats.org/officeDocument/2006/relationships" r:id="rId5"/>
          </a:graphicData>
        </a:graphic>
      </p:graphicFrame>
      <p:sp>
        <p:nvSpPr>
          <p:cNvPr id="26" name="TextBox 25">
            <a:extLst>
              <a:ext uri="{FF2B5EF4-FFF2-40B4-BE49-F238E27FC236}">
                <a16:creationId xmlns:a16="http://schemas.microsoft.com/office/drawing/2014/main" id="{8B09AD27-2C5A-AD18-412B-1C94BD03ADA6}"/>
              </a:ext>
            </a:extLst>
          </p:cNvPr>
          <p:cNvSpPr txBox="1"/>
          <p:nvPr/>
        </p:nvSpPr>
        <p:spPr>
          <a:xfrm>
            <a:off x="4214790" y="4543294"/>
            <a:ext cx="3486450" cy="923330"/>
          </a:xfrm>
          <a:prstGeom prst="rect">
            <a:avLst/>
          </a:prstGeom>
          <a:noFill/>
        </p:spPr>
        <p:txBody>
          <a:bodyPr wrap="square" rtlCol="0">
            <a:spAutoFit/>
          </a:bodyPr>
          <a:lstStyle/>
          <a:p>
            <a:pPr algn="ctr"/>
            <a:r>
              <a:rPr lang="en-GB" dirty="0">
                <a:solidFill>
                  <a:srgbClr val="243044"/>
                </a:solidFill>
                <a:latin typeface="Montserrat" panose="00000500000000000000" pitchFamily="50" charset="0"/>
              </a:rPr>
              <a:t>% of children who say spending time online makes them feel confident**</a:t>
            </a:r>
          </a:p>
        </p:txBody>
      </p:sp>
      <p:graphicFrame>
        <p:nvGraphicFramePr>
          <p:cNvPr id="27" name="Content Placeholder 15">
            <a:extLst>
              <a:ext uri="{FF2B5EF4-FFF2-40B4-BE49-F238E27FC236}">
                <a16:creationId xmlns:a16="http://schemas.microsoft.com/office/drawing/2014/main" id="{B233C366-5701-E57D-7B20-AFD6D30A0551}"/>
              </a:ext>
            </a:extLst>
          </p:cNvPr>
          <p:cNvGraphicFramePr>
            <a:graphicFrameLocks/>
          </p:cNvGraphicFramePr>
          <p:nvPr>
            <p:extLst>
              <p:ext uri="{D42A27DB-BD31-4B8C-83A1-F6EECF244321}">
                <p14:modId xmlns:p14="http://schemas.microsoft.com/office/powerpoint/2010/main" val="974477668"/>
              </p:ext>
            </p:extLst>
          </p:nvPr>
        </p:nvGraphicFramePr>
        <p:xfrm>
          <a:off x="8599878" y="2246900"/>
          <a:ext cx="2487518" cy="2364200"/>
        </p:xfrm>
        <a:graphic>
          <a:graphicData uri="http://schemas.openxmlformats.org/drawingml/2006/chart">
            <c:chart xmlns:c="http://schemas.openxmlformats.org/drawingml/2006/chart" xmlns:r="http://schemas.openxmlformats.org/officeDocument/2006/relationships" r:id="rId6"/>
          </a:graphicData>
        </a:graphic>
      </p:graphicFrame>
      <p:sp>
        <p:nvSpPr>
          <p:cNvPr id="28" name="TextBox 27">
            <a:extLst>
              <a:ext uri="{FF2B5EF4-FFF2-40B4-BE49-F238E27FC236}">
                <a16:creationId xmlns:a16="http://schemas.microsoft.com/office/drawing/2014/main" id="{30565DE9-EE5F-7FA9-75EA-5B0D71913DF3}"/>
              </a:ext>
            </a:extLst>
          </p:cNvPr>
          <p:cNvSpPr txBox="1"/>
          <p:nvPr/>
        </p:nvSpPr>
        <p:spPr>
          <a:xfrm>
            <a:off x="9230328" y="3013501"/>
            <a:ext cx="1215397" cy="830997"/>
          </a:xfrm>
          <a:prstGeom prst="rect">
            <a:avLst/>
          </a:prstGeom>
          <a:noFill/>
        </p:spPr>
        <p:txBody>
          <a:bodyPr wrap="none" rtlCol="0">
            <a:spAutoFit/>
          </a:bodyPr>
          <a:lstStyle/>
          <a:p>
            <a:r>
              <a:rPr lang="en-GB" sz="4800" b="1" dirty="0">
                <a:solidFill>
                  <a:srgbClr val="71599B"/>
                </a:solidFill>
                <a:latin typeface="Montserrat" panose="00000500000000000000" pitchFamily="50" charset="0"/>
              </a:rPr>
              <a:t>3/4</a:t>
            </a:r>
          </a:p>
        </p:txBody>
      </p:sp>
      <p:sp>
        <p:nvSpPr>
          <p:cNvPr id="29" name="TextBox 28">
            <a:extLst>
              <a:ext uri="{FF2B5EF4-FFF2-40B4-BE49-F238E27FC236}">
                <a16:creationId xmlns:a16="http://schemas.microsoft.com/office/drawing/2014/main" id="{A0BFE96C-3EB3-F668-644F-F23E989BED7A}"/>
              </a:ext>
            </a:extLst>
          </p:cNvPr>
          <p:cNvSpPr txBox="1"/>
          <p:nvPr/>
        </p:nvSpPr>
        <p:spPr>
          <a:xfrm>
            <a:off x="8094802" y="4527708"/>
            <a:ext cx="3486450" cy="923330"/>
          </a:xfrm>
          <a:prstGeom prst="rect">
            <a:avLst/>
          </a:prstGeom>
          <a:noFill/>
        </p:spPr>
        <p:txBody>
          <a:bodyPr wrap="square" rtlCol="0">
            <a:spAutoFit/>
          </a:bodyPr>
          <a:lstStyle/>
          <a:p>
            <a:pPr algn="ctr"/>
            <a:r>
              <a:rPr lang="en-GB" dirty="0">
                <a:solidFill>
                  <a:srgbClr val="243044"/>
                </a:solidFill>
                <a:latin typeface="Montserrat" panose="00000500000000000000" pitchFamily="50" charset="0"/>
              </a:rPr>
              <a:t>of children say the internet/tech is important for their independence**</a:t>
            </a:r>
          </a:p>
        </p:txBody>
      </p:sp>
      <p:sp>
        <p:nvSpPr>
          <p:cNvPr id="30" name="TextBox 29">
            <a:extLst>
              <a:ext uri="{FF2B5EF4-FFF2-40B4-BE49-F238E27FC236}">
                <a16:creationId xmlns:a16="http://schemas.microsoft.com/office/drawing/2014/main" id="{2F931488-71C8-F3CF-B184-1403D18C5F7B}"/>
              </a:ext>
            </a:extLst>
          </p:cNvPr>
          <p:cNvSpPr txBox="1"/>
          <p:nvPr/>
        </p:nvSpPr>
        <p:spPr>
          <a:xfrm>
            <a:off x="166036" y="6527656"/>
            <a:ext cx="5801627" cy="261610"/>
          </a:xfrm>
          <a:prstGeom prst="rect">
            <a:avLst/>
          </a:prstGeom>
          <a:noFill/>
        </p:spPr>
        <p:txBody>
          <a:bodyPr wrap="square" rtlCol="0">
            <a:spAutoFit/>
          </a:bodyPr>
          <a:lstStyle/>
          <a:p>
            <a:r>
              <a:rPr lang="en-GB" sz="1100" i="1" dirty="0">
                <a:latin typeface="Montserrat" panose="00000500000000000000" pitchFamily="50" charset="0"/>
              </a:rPr>
              <a:t>**Children’s Wellbeing in a Digital World, Year Three, Internet Matters (2024)</a:t>
            </a:r>
          </a:p>
        </p:txBody>
      </p:sp>
    </p:spTree>
    <p:extLst>
      <p:ext uri="{BB962C8B-B14F-4D97-AF65-F5344CB8AC3E}">
        <p14:creationId xmlns:p14="http://schemas.microsoft.com/office/powerpoint/2010/main" val="2917907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98C5A87-3974-EAF5-10F9-E6A9825F7828}"/>
              </a:ext>
            </a:extLst>
          </p:cNvPr>
          <p:cNvSpPr/>
          <p:nvPr/>
        </p:nvSpPr>
        <p:spPr>
          <a:xfrm>
            <a:off x="261144" y="4754880"/>
            <a:ext cx="2157800" cy="2006230"/>
          </a:xfrm>
          <a:prstGeom prst="rect">
            <a:avLst/>
          </a:prstGeom>
          <a:solidFill>
            <a:srgbClr val="FF33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cartoon of a person with blue hair&#10;&#10;Description automatically generated">
            <a:extLst>
              <a:ext uri="{FF2B5EF4-FFF2-40B4-BE49-F238E27FC236}">
                <a16:creationId xmlns:a16="http://schemas.microsoft.com/office/drawing/2014/main" id="{B3CDEE57-AF88-4FF7-A031-F1AE81308D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83171" y="2228850"/>
            <a:ext cx="3362325" cy="4629150"/>
          </a:xfrm>
          <a:prstGeom prst="rect">
            <a:avLst/>
          </a:prstGeom>
        </p:spPr>
      </p:pic>
      <p:pic>
        <p:nvPicPr>
          <p:cNvPr id="7" name="Picture 6" descr="A purple background with different symbols&#10;&#10;Description automatically generated">
            <a:extLst>
              <a:ext uri="{FF2B5EF4-FFF2-40B4-BE49-F238E27FC236}">
                <a16:creationId xmlns:a16="http://schemas.microsoft.com/office/drawing/2014/main" id="{01ED45BF-44A5-F554-8B93-E958DC80428B}"/>
              </a:ext>
            </a:extLst>
          </p:cNvPr>
          <p:cNvPicPr>
            <a:picLocks noGrp="1" noRot="1" noChangeAspect="1" noMove="1" noResize="1" noEditPoints="1" noAdjustHandles="1" noChangeArrowheads="1" noChangeShapeType="1" noCrop="1"/>
          </p:cNvPicPr>
          <p:nvPr/>
        </p:nvPicPr>
        <p:blipFill rotWithShape="1">
          <a:blip r:embed="rId4">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9" name="Title 8">
            <a:extLst>
              <a:ext uri="{FF2B5EF4-FFF2-40B4-BE49-F238E27FC236}">
                <a16:creationId xmlns:a16="http://schemas.microsoft.com/office/drawing/2014/main" id="{0FA53F4F-C461-1206-28D6-7EF2B985AFED}"/>
              </a:ext>
            </a:extLst>
          </p:cNvPr>
          <p:cNvSpPr>
            <a:spLocks noGrp="1"/>
          </p:cNvSpPr>
          <p:nvPr>
            <p:ph type="title"/>
          </p:nvPr>
        </p:nvSpPr>
        <p:spPr/>
        <p:txBody>
          <a:bodyPr/>
          <a:lstStyle/>
          <a:p>
            <a:r>
              <a:rPr lang="en-GB" dirty="0">
                <a:solidFill>
                  <a:schemeClr val="bg1"/>
                </a:solidFill>
              </a:rPr>
              <a:t>Create your family’s digital toolkit</a:t>
            </a:r>
          </a:p>
        </p:txBody>
      </p:sp>
      <p:sp>
        <p:nvSpPr>
          <p:cNvPr id="10" name="Content Placeholder 9">
            <a:extLst>
              <a:ext uri="{FF2B5EF4-FFF2-40B4-BE49-F238E27FC236}">
                <a16:creationId xmlns:a16="http://schemas.microsoft.com/office/drawing/2014/main" id="{44F16499-D0AC-0751-CB04-B9AB67FBF756}"/>
              </a:ext>
            </a:extLst>
          </p:cNvPr>
          <p:cNvSpPr>
            <a:spLocks noGrp="1"/>
          </p:cNvSpPr>
          <p:nvPr>
            <p:ph idx="1"/>
          </p:nvPr>
        </p:nvSpPr>
        <p:spPr>
          <a:xfrm>
            <a:off x="409734" y="1662244"/>
            <a:ext cx="7214076" cy="3174498"/>
          </a:xfrm>
        </p:spPr>
        <p:txBody>
          <a:bodyPr vert="horz" lIns="91440" tIns="45720" rIns="91440" bIns="45720" rtlCol="0" anchor="t">
            <a:normAutofit/>
          </a:bodyPr>
          <a:lstStyle/>
          <a:p>
            <a:pPr>
              <a:lnSpc>
                <a:spcPts val="2260"/>
              </a:lnSpc>
              <a:spcAft>
                <a:spcPts val="1200"/>
              </a:spcAft>
            </a:pPr>
            <a:r>
              <a:rPr lang="en-GB" sz="2400" dirty="0"/>
              <a:t>Get resources based on your child’s </a:t>
            </a:r>
            <a:r>
              <a:rPr lang="en-GB" sz="2400" b="1" dirty="0">
                <a:solidFill>
                  <a:srgbClr val="E59629"/>
                </a:solidFill>
              </a:rPr>
              <a:t>age</a:t>
            </a:r>
            <a:r>
              <a:rPr lang="en-GB" sz="2400" dirty="0"/>
              <a:t>, </a:t>
            </a:r>
            <a:r>
              <a:rPr lang="en-GB" sz="2400" b="1" dirty="0">
                <a:solidFill>
                  <a:srgbClr val="E59629"/>
                </a:solidFill>
              </a:rPr>
              <a:t>devices</a:t>
            </a:r>
            <a:r>
              <a:rPr lang="en-GB" sz="2400" dirty="0"/>
              <a:t>, </a:t>
            </a:r>
            <a:r>
              <a:rPr lang="en-GB" sz="2400" b="1" dirty="0">
                <a:solidFill>
                  <a:srgbClr val="E59629"/>
                </a:solidFill>
              </a:rPr>
              <a:t>interests</a:t>
            </a:r>
            <a:r>
              <a:rPr lang="en-GB" sz="2400" dirty="0"/>
              <a:t> and </a:t>
            </a:r>
            <a:r>
              <a:rPr lang="en-GB" sz="2400" b="1" dirty="0">
                <a:solidFill>
                  <a:srgbClr val="E59629"/>
                </a:solidFill>
              </a:rPr>
              <a:t>needs</a:t>
            </a:r>
            <a:r>
              <a:rPr lang="en-GB" sz="2400" dirty="0"/>
              <a:t> along with your </a:t>
            </a:r>
            <a:r>
              <a:rPr lang="en-GB" sz="2400" b="1" dirty="0">
                <a:solidFill>
                  <a:srgbClr val="E59629"/>
                </a:solidFill>
              </a:rPr>
              <a:t>concerns</a:t>
            </a:r>
            <a:r>
              <a:rPr lang="en-GB" sz="2400" dirty="0"/>
              <a:t>.</a:t>
            </a:r>
          </a:p>
          <a:p>
            <a:pPr>
              <a:lnSpc>
                <a:spcPts val="2260"/>
              </a:lnSpc>
              <a:spcAft>
                <a:spcPts val="1200"/>
              </a:spcAft>
            </a:pPr>
            <a:r>
              <a:rPr lang="en-GB" sz="2400" dirty="0"/>
              <a:t>Learn about the </a:t>
            </a:r>
            <a:r>
              <a:rPr lang="en-GB" sz="2400" b="1" dirty="0">
                <a:solidFill>
                  <a:srgbClr val="71599B"/>
                </a:solidFill>
              </a:rPr>
              <a:t>popular apps and platforms </a:t>
            </a:r>
            <a:r>
              <a:rPr lang="en-GB" sz="2400" dirty="0"/>
              <a:t>your child uses and see how to set </a:t>
            </a:r>
            <a:r>
              <a:rPr lang="en-GB" sz="2400" b="1" dirty="0">
                <a:solidFill>
                  <a:srgbClr val="71599B"/>
                </a:solidFill>
              </a:rPr>
              <a:t>parental controls</a:t>
            </a:r>
            <a:r>
              <a:rPr lang="en-GB" sz="2400" dirty="0"/>
              <a:t>.</a:t>
            </a:r>
          </a:p>
          <a:p>
            <a:pPr>
              <a:lnSpc>
                <a:spcPts val="2260"/>
              </a:lnSpc>
              <a:spcAft>
                <a:spcPts val="1200"/>
              </a:spcAft>
            </a:pPr>
            <a:r>
              <a:rPr lang="en-GB" sz="2400" dirty="0"/>
              <a:t>Learn how to </a:t>
            </a:r>
            <a:r>
              <a:rPr lang="en-GB" sz="2400" b="1" dirty="0">
                <a:solidFill>
                  <a:srgbClr val="E59629"/>
                </a:solidFill>
              </a:rPr>
              <a:t>deal with any issues </a:t>
            </a:r>
            <a:r>
              <a:rPr lang="en-GB" sz="2400" dirty="0"/>
              <a:t>or harmful risks your child might face.</a:t>
            </a:r>
          </a:p>
        </p:txBody>
      </p:sp>
      <p:pic>
        <p:nvPicPr>
          <p:cNvPr id="3" name="Picture 2" descr="A cartoon of a person holding a phone&#10;&#10;Description automatically generated">
            <a:extLst>
              <a:ext uri="{FF2B5EF4-FFF2-40B4-BE49-F238E27FC236}">
                <a16:creationId xmlns:a16="http://schemas.microsoft.com/office/drawing/2014/main" id="{8F96A359-6DDC-584C-4D42-42EC1AD4EDFE}"/>
              </a:ext>
            </a:extLst>
          </p:cNvPr>
          <p:cNvPicPr>
            <a:picLocks noChangeAspect="1"/>
          </p:cNvPicPr>
          <p:nvPr/>
        </p:nvPicPr>
        <p:blipFill rotWithShape="1">
          <a:blip r:embed="rId5">
            <a:extLst>
              <a:ext uri="{28A0092B-C50C-407E-A947-70E740481C1C}">
                <a14:useLocalDpi xmlns:a14="http://schemas.microsoft.com/office/drawing/2010/main" val="0"/>
              </a:ext>
            </a:extLst>
          </a:blip>
          <a:srcRect t="-7244" r="8108" b="59109"/>
          <a:stretch/>
        </p:blipFill>
        <p:spPr>
          <a:xfrm>
            <a:off x="9489561" y="1906841"/>
            <a:ext cx="2702440" cy="4951160"/>
          </a:xfrm>
          <a:prstGeom prst="rect">
            <a:avLst/>
          </a:prstGeom>
        </p:spPr>
      </p:pic>
      <p:pic>
        <p:nvPicPr>
          <p:cNvPr id="4" name="Picture 3" descr="A blue and black rectangle with black circles&#10;&#10;Description automatically generated">
            <a:extLst>
              <a:ext uri="{FF2B5EF4-FFF2-40B4-BE49-F238E27FC236}">
                <a16:creationId xmlns:a16="http://schemas.microsoft.com/office/drawing/2014/main" id="{4FCAD23E-496F-F667-2098-C3BD5323542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9605741" y="2162230"/>
            <a:ext cx="1067587" cy="723586"/>
          </a:xfrm>
          <a:prstGeom prst="rect">
            <a:avLst/>
          </a:prstGeom>
        </p:spPr>
      </p:pic>
      <p:pic>
        <p:nvPicPr>
          <p:cNvPr id="5" name="Picture 4" descr="A blue and black rectangle with black circles&#10;&#10;Description automatically generated">
            <a:extLst>
              <a:ext uri="{FF2B5EF4-FFF2-40B4-BE49-F238E27FC236}">
                <a16:creationId xmlns:a16="http://schemas.microsoft.com/office/drawing/2014/main" id="{77AEA3EE-3741-CED9-B86A-08FA659801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24646" y="1545089"/>
            <a:ext cx="614888" cy="416757"/>
          </a:xfrm>
          <a:prstGeom prst="rect">
            <a:avLst/>
          </a:prstGeom>
        </p:spPr>
      </p:pic>
      <p:pic>
        <p:nvPicPr>
          <p:cNvPr id="15" name="Picture 14" descr="A qr code with a white background&#10;&#10;Description automatically generated">
            <a:extLst>
              <a:ext uri="{FF2B5EF4-FFF2-40B4-BE49-F238E27FC236}">
                <a16:creationId xmlns:a16="http://schemas.microsoft.com/office/drawing/2014/main" id="{46C2CE32-1524-3E54-F2B0-AAA5C31A778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8897" y="4866848"/>
            <a:ext cx="1782293" cy="1782293"/>
          </a:xfrm>
          <a:prstGeom prst="rect">
            <a:avLst/>
          </a:prstGeom>
        </p:spPr>
      </p:pic>
      <p:sp>
        <p:nvSpPr>
          <p:cNvPr id="17" name="TextBox 16">
            <a:extLst>
              <a:ext uri="{FF2B5EF4-FFF2-40B4-BE49-F238E27FC236}">
                <a16:creationId xmlns:a16="http://schemas.microsoft.com/office/drawing/2014/main" id="{94D307F8-9AE3-D1E6-A8BB-34C1B589B1A1}"/>
              </a:ext>
            </a:extLst>
          </p:cNvPr>
          <p:cNvSpPr txBox="1"/>
          <p:nvPr/>
        </p:nvSpPr>
        <p:spPr>
          <a:xfrm>
            <a:off x="2567534" y="4979358"/>
            <a:ext cx="2157800" cy="830997"/>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Create your digital toolkit</a:t>
            </a:r>
          </a:p>
        </p:txBody>
      </p:sp>
      <p:sp>
        <p:nvSpPr>
          <p:cNvPr id="18" name="Arrow: Right 17">
            <a:extLst>
              <a:ext uri="{FF2B5EF4-FFF2-40B4-BE49-F238E27FC236}">
                <a16:creationId xmlns:a16="http://schemas.microsoft.com/office/drawing/2014/main" id="{8DD7302C-4A98-AE03-69A3-427FC8C17D5D}"/>
              </a:ext>
            </a:extLst>
          </p:cNvPr>
          <p:cNvSpPr/>
          <p:nvPr/>
        </p:nvSpPr>
        <p:spPr>
          <a:xfrm rot="10800000">
            <a:off x="2831809" y="5818144"/>
            <a:ext cx="1312832" cy="830997"/>
          </a:xfrm>
          <a:prstGeom prst="rightArrow">
            <a:avLst/>
          </a:prstGeom>
          <a:solidFill>
            <a:srgbClr val="715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99578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5AF7C9-2F07-02E0-3728-E0C0649134D5}"/>
              </a:ext>
            </a:extLst>
          </p:cNvPr>
          <p:cNvSpPr>
            <a:spLocks noGrp="1"/>
          </p:cNvSpPr>
          <p:nvPr>
            <p:ph type="title"/>
          </p:nvPr>
        </p:nvSpPr>
        <p:spPr>
          <a:xfrm>
            <a:off x="643890" y="146026"/>
            <a:ext cx="10515600" cy="1390261"/>
          </a:xfrm>
        </p:spPr>
        <p:txBody>
          <a:bodyPr/>
          <a:lstStyle/>
          <a:p>
            <a:r>
              <a:rPr lang="en-GB" dirty="0">
                <a:solidFill>
                  <a:schemeClr val="bg1"/>
                </a:solidFill>
              </a:rPr>
              <a:t>More support available at InternetMatters.org</a:t>
            </a:r>
          </a:p>
        </p:txBody>
      </p:sp>
      <p:sp>
        <p:nvSpPr>
          <p:cNvPr id="5" name="Content Placeholder 4">
            <a:extLst>
              <a:ext uri="{FF2B5EF4-FFF2-40B4-BE49-F238E27FC236}">
                <a16:creationId xmlns:a16="http://schemas.microsoft.com/office/drawing/2014/main" id="{BFCA4019-6E45-43BD-712F-C6A766495676}"/>
              </a:ext>
            </a:extLst>
          </p:cNvPr>
          <p:cNvSpPr>
            <a:spLocks noGrp="1"/>
          </p:cNvSpPr>
          <p:nvPr>
            <p:ph idx="1"/>
          </p:nvPr>
        </p:nvSpPr>
        <p:spPr>
          <a:xfrm>
            <a:off x="760047" y="1891046"/>
            <a:ext cx="6707553" cy="3816892"/>
          </a:xfrm>
        </p:spPr>
        <p:txBody>
          <a:bodyPr>
            <a:normAutofit/>
          </a:bodyPr>
          <a:lstStyle/>
          <a:p>
            <a:pPr marL="0" indent="0">
              <a:buNone/>
            </a:pPr>
            <a:r>
              <a:rPr lang="en-GB" sz="2400" b="1" dirty="0">
                <a:solidFill>
                  <a:schemeClr val="bg1"/>
                </a:solidFill>
              </a:rPr>
              <a:t>Or on social media:</a:t>
            </a:r>
          </a:p>
          <a:p>
            <a:pPr marL="0" indent="0">
              <a:buNone/>
            </a:pPr>
            <a:endParaRPr lang="en-GB" sz="2400" b="1" dirty="0">
              <a:solidFill>
                <a:schemeClr val="bg1"/>
              </a:solidFill>
            </a:endParaRPr>
          </a:p>
          <a:p>
            <a:pPr marL="1828800" lvl="4" indent="0">
              <a:lnSpc>
                <a:spcPct val="150000"/>
              </a:lnSpc>
              <a:buNone/>
            </a:pPr>
            <a:r>
              <a:rPr lang="en-GB" sz="2400" b="1" dirty="0">
                <a:solidFill>
                  <a:schemeClr val="bg1"/>
                </a:solidFill>
              </a:rPr>
              <a:t>/</a:t>
            </a:r>
            <a:r>
              <a:rPr lang="en-GB" sz="2400" b="1" dirty="0" err="1">
                <a:solidFill>
                  <a:schemeClr val="bg1"/>
                </a:solidFill>
              </a:rPr>
              <a:t>InternetMatters</a:t>
            </a:r>
            <a:endParaRPr lang="en-GB" sz="2400" b="1" dirty="0">
              <a:solidFill>
                <a:schemeClr val="bg1"/>
              </a:solidFill>
            </a:endParaRPr>
          </a:p>
          <a:p>
            <a:pPr marL="1828800" lvl="4" indent="0">
              <a:lnSpc>
                <a:spcPct val="150000"/>
              </a:lnSpc>
              <a:buNone/>
            </a:pPr>
            <a:r>
              <a:rPr lang="en-GB" sz="2400" b="1" dirty="0">
                <a:solidFill>
                  <a:schemeClr val="bg1"/>
                </a:solidFill>
              </a:rPr>
              <a:t>@IM_Org</a:t>
            </a:r>
          </a:p>
          <a:p>
            <a:pPr marL="1828800" lvl="4" indent="0">
              <a:lnSpc>
                <a:spcPct val="150000"/>
              </a:lnSpc>
              <a:buNone/>
            </a:pPr>
            <a:r>
              <a:rPr lang="en-GB" sz="2400" b="1" dirty="0">
                <a:solidFill>
                  <a:schemeClr val="bg1"/>
                </a:solidFill>
              </a:rPr>
              <a:t>@InternetMattersOrg</a:t>
            </a:r>
          </a:p>
          <a:p>
            <a:pPr marL="1828800" lvl="4" indent="0">
              <a:lnSpc>
                <a:spcPct val="150000"/>
              </a:lnSpc>
              <a:buNone/>
            </a:pPr>
            <a:r>
              <a:rPr lang="en-GB" sz="2400" b="1" dirty="0">
                <a:solidFill>
                  <a:schemeClr val="bg1"/>
                </a:solidFill>
              </a:rPr>
              <a:t>@InternetMatters</a:t>
            </a:r>
          </a:p>
          <a:p>
            <a:pPr marL="0" indent="0">
              <a:buNone/>
            </a:pPr>
            <a:endParaRPr lang="en-GB" sz="2400" b="1" dirty="0">
              <a:solidFill>
                <a:schemeClr val="bg1"/>
              </a:solidFill>
            </a:endParaRPr>
          </a:p>
        </p:txBody>
      </p:sp>
      <p:pic>
        <p:nvPicPr>
          <p:cNvPr id="14" name="Picture 13" descr="A green screen with white text&#10;&#10;Description automatically generated">
            <a:extLst>
              <a:ext uri="{FF2B5EF4-FFF2-40B4-BE49-F238E27FC236}">
                <a16:creationId xmlns:a16="http://schemas.microsoft.com/office/drawing/2014/main" id="{BFE89039-5ADE-3628-1F27-2A6B12765C2A}"/>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9297856" y="4963386"/>
            <a:ext cx="2134097" cy="1346143"/>
          </a:xfrm>
          <a:prstGeom prst="rect">
            <a:avLst/>
          </a:prstGeom>
        </p:spPr>
      </p:pic>
      <p:pic>
        <p:nvPicPr>
          <p:cNvPr id="18" name="Picture 17" descr="A black letter f in a white circle&#10;&#10;Description automatically generated">
            <a:extLst>
              <a:ext uri="{FF2B5EF4-FFF2-40B4-BE49-F238E27FC236}">
                <a16:creationId xmlns:a16="http://schemas.microsoft.com/office/drawing/2014/main" id="{F3D1CB4B-2480-7DB7-068A-540CC023D2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58340" y="2838152"/>
            <a:ext cx="443155" cy="443155"/>
          </a:xfrm>
          <a:prstGeom prst="rect">
            <a:avLst/>
          </a:prstGeom>
        </p:spPr>
      </p:pic>
      <p:pic>
        <p:nvPicPr>
          <p:cNvPr id="20" name="Picture 19" descr="A white x on a black background&#10;&#10;Description automatically generated">
            <a:extLst>
              <a:ext uri="{FF2B5EF4-FFF2-40B4-BE49-F238E27FC236}">
                <a16:creationId xmlns:a16="http://schemas.microsoft.com/office/drawing/2014/main" id="{F8B41702-D010-492B-CDA8-02B6B78A548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58340" y="3490074"/>
            <a:ext cx="443155" cy="443155"/>
          </a:xfrm>
          <a:prstGeom prst="rect">
            <a:avLst/>
          </a:prstGeom>
        </p:spPr>
      </p:pic>
      <p:pic>
        <p:nvPicPr>
          <p:cNvPr id="22" name="Picture 21" descr="A logo of a camera&#10;&#10;Description automatically generated">
            <a:extLst>
              <a:ext uri="{FF2B5EF4-FFF2-40B4-BE49-F238E27FC236}">
                <a16:creationId xmlns:a16="http://schemas.microsoft.com/office/drawing/2014/main" id="{010FEE2A-0752-E5A6-ECAD-A595766B6CF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50720" y="4112522"/>
            <a:ext cx="443360" cy="443155"/>
          </a:xfrm>
          <a:prstGeom prst="rect">
            <a:avLst/>
          </a:prstGeom>
        </p:spPr>
      </p:pic>
      <p:pic>
        <p:nvPicPr>
          <p:cNvPr id="24" name="Picture 23" descr="A white text on a black background&#10;&#10;Description automatically generated">
            <a:extLst>
              <a:ext uri="{FF2B5EF4-FFF2-40B4-BE49-F238E27FC236}">
                <a16:creationId xmlns:a16="http://schemas.microsoft.com/office/drawing/2014/main" id="{F743BBA1-10AB-F77F-8246-A4D1A653BB83}"/>
              </a:ext>
            </a:extLst>
          </p:cNvPr>
          <p:cNvPicPr>
            <a:picLocks noChangeAspect="1"/>
          </p:cNvPicPr>
          <p:nvPr/>
        </p:nvPicPr>
        <p:blipFill rotWithShape="1">
          <a:blip r:embed="rId8">
            <a:extLst>
              <a:ext uri="{28A0092B-C50C-407E-A947-70E740481C1C}">
                <a14:useLocalDpi xmlns:a14="http://schemas.microsoft.com/office/drawing/2010/main" val="0"/>
              </a:ext>
            </a:extLst>
          </a:blip>
          <a:srcRect r="66844"/>
          <a:stretch/>
        </p:blipFill>
        <p:spPr>
          <a:xfrm>
            <a:off x="1924050" y="4789521"/>
            <a:ext cx="500002" cy="338068"/>
          </a:xfrm>
          <a:prstGeom prst="rect">
            <a:avLst/>
          </a:prstGeom>
        </p:spPr>
      </p:pic>
    </p:spTree>
    <p:extLst>
      <p:ext uri="{BB962C8B-B14F-4D97-AF65-F5344CB8AC3E}">
        <p14:creationId xmlns:p14="http://schemas.microsoft.com/office/powerpoint/2010/main" val="2743402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Picture 16" descr="A purple background with different symbols&#10;&#10;Description automatically generated">
            <a:extLst>
              <a:ext uri="{FF2B5EF4-FFF2-40B4-BE49-F238E27FC236}">
                <a16:creationId xmlns:a16="http://schemas.microsoft.com/office/drawing/2014/main" id="{67A2E6B3-A3F2-3051-4189-243674C295C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E3C3F1E8-7EB9-5011-817A-1E8941640FD6}"/>
              </a:ext>
            </a:extLst>
          </p:cNvPr>
          <p:cNvSpPr>
            <a:spLocks noGrp="1"/>
          </p:cNvSpPr>
          <p:nvPr>
            <p:ph type="title"/>
          </p:nvPr>
        </p:nvSpPr>
        <p:spPr/>
        <p:txBody>
          <a:bodyPr/>
          <a:lstStyle/>
          <a:p>
            <a:r>
              <a:rPr lang="en-US" dirty="0">
                <a:solidFill>
                  <a:schemeClr val="bg1"/>
                </a:solidFill>
              </a:rPr>
              <a:t>What they’re doing online…</a:t>
            </a:r>
          </a:p>
        </p:txBody>
      </p:sp>
      <p:pic>
        <p:nvPicPr>
          <p:cNvPr id="5" name="Picture 4" descr="A couple of people in uniform&#10;&#10;Description automatically generated">
            <a:extLst>
              <a:ext uri="{FF2B5EF4-FFF2-40B4-BE49-F238E27FC236}">
                <a16:creationId xmlns:a16="http://schemas.microsoft.com/office/drawing/2014/main" id="{3301CB7F-9908-9118-E469-CD967AFEDD14}"/>
              </a:ext>
            </a:extLst>
          </p:cNvPr>
          <p:cNvPicPr>
            <a:picLocks noChangeAspect="1"/>
          </p:cNvPicPr>
          <p:nvPr/>
        </p:nvPicPr>
        <p:blipFill rotWithShape="1">
          <a:blip r:embed="rId4">
            <a:extLst>
              <a:ext uri="{28A0092B-C50C-407E-A947-70E740481C1C}">
                <a14:useLocalDpi xmlns:a14="http://schemas.microsoft.com/office/drawing/2010/main" val="0"/>
              </a:ext>
            </a:extLst>
          </a:blip>
          <a:srcRect b="13246"/>
          <a:stretch/>
        </p:blipFill>
        <p:spPr>
          <a:xfrm>
            <a:off x="8772230" y="3403266"/>
            <a:ext cx="4154504" cy="3454734"/>
          </a:xfrm>
          <a:prstGeom prst="rect">
            <a:avLst/>
          </a:prstGeom>
        </p:spPr>
      </p:pic>
      <p:graphicFrame>
        <p:nvGraphicFramePr>
          <p:cNvPr id="9" name="Content Placeholder 8">
            <a:extLst>
              <a:ext uri="{FF2B5EF4-FFF2-40B4-BE49-F238E27FC236}">
                <a16:creationId xmlns:a16="http://schemas.microsoft.com/office/drawing/2014/main" id="{DE378446-24EE-A80F-813F-8F431FDA07FB}"/>
              </a:ext>
            </a:extLst>
          </p:cNvPr>
          <p:cNvGraphicFramePr>
            <a:graphicFrameLocks noGrp="1"/>
          </p:cNvGraphicFramePr>
          <p:nvPr>
            <p:ph idx="1"/>
            <p:extLst>
              <p:ext uri="{D42A27DB-BD31-4B8C-83A1-F6EECF244321}">
                <p14:modId xmlns:p14="http://schemas.microsoft.com/office/powerpoint/2010/main" val="3538776845"/>
              </p:ext>
            </p:extLst>
          </p:nvPr>
        </p:nvGraphicFramePr>
        <p:xfrm>
          <a:off x="297180" y="1580108"/>
          <a:ext cx="10378440" cy="4845957"/>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9">
            <a:extLst>
              <a:ext uri="{FF2B5EF4-FFF2-40B4-BE49-F238E27FC236}">
                <a16:creationId xmlns:a16="http://schemas.microsoft.com/office/drawing/2014/main" id="{9F33A900-7A03-81DD-BF66-D6B2A62CD560}"/>
              </a:ext>
            </a:extLst>
          </p:cNvPr>
          <p:cNvSpPr txBox="1"/>
          <p:nvPr/>
        </p:nvSpPr>
        <p:spPr>
          <a:xfrm>
            <a:off x="6521116" y="4172710"/>
            <a:ext cx="974947" cy="523220"/>
          </a:xfrm>
          <a:prstGeom prst="rect">
            <a:avLst/>
          </a:prstGeom>
          <a:noFill/>
        </p:spPr>
        <p:txBody>
          <a:bodyPr wrap="none" rtlCol="0">
            <a:spAutoFit/>
          </a:bodyPr>
          <a:lstStyle/>
          <a:p>
            <a:r>
              <a:rPr lang="en-GB" sz="2800" b="1" dirty="0">
                <a:solidFill>
                  <a:srgbClr val="71599B"/>
                </a:solidFill>
                <a:latin typeface="Montserrat" panose="00000500000000000000" pitchFamily="50" charset="0"/>
              </a:rPr>
              <a:t>46%</a:t>
            </a:r>
          </a:p>
        </p:txBody>
      </p:sp>
      <p:sp>
        <p:nvSpPr>
          <p:cNvPr id="11" name="TextBox 10">
            <a:extLst>
              <a:ext uri="{FF2B5EF4-FFF2-40B4-BE49-F238E27FC236}">
                <a16:creationId xmlns:a16="http://schemas.microsoft.com/office/drawing/2014/main" id="{788B972C-EC83-FEBA-778B-B848FB92A7D2}"/>
              </a:ext>
            </a:extLst>
          </p:cNvPr>
          <p:cNvSpPr txBox="1"/>
          <p:nvPr/>
        </p:nvSpPr>
        <p:spPr>
          <a:xfrm>
            <a:off x="5474970" y="5072067"/>
            <a:ext cx="941283" cy="523220"/>
          </a:xfrm>
          <a:prstGeom prst="rect">
            <a:avLst/>
          </a:prstGeom>
          <a:noFill/>
        </p:spPr>
        <p:txBody>
          <a:bodyPr wrap="none" rtlCol="0">
            <a:spAutoFit/>
          </a:bodyPr>
          <a:lstStyle/>
          <a:p>
            <a:r>
              <a:rPr lang="en-GB" sz="2800" b="1" dirty="0">
                <a:solidFill>
                  <a:srgbClr val="FF3366"/>
                </a:solidFill>
                <a:latin typeface="Montserrat" panose="00000500000000000000" pitchFamily="50" charset="0"/>
              </a:rPr>
              <a:t>36%</a:t>
            </a:r>
          </a:p>
        </p:txBody>
      </p:sp>
      <p:sp>
        <p:nvSpPr>
          <p:cNvPr id="12" name="TextBox 11">
            <a:extLst>
              <a:ext uri="{FF2B5EF4-FFF2-40B4-BE49-F238E27FC236}">
                <a16:creationId xmlns:a16="http://schemas.microsoft.com/office/drawing/2014/main" id="{0D1926A3-F9BF-DA49-9E16-C8E731EF94C9}"/>
              </a:ext>
            </a:extLst>
          </p:cNvPr>
          <p:cNvSpPr txBox="1"/>
          <p:nvPr/>
        </p:nvSpPr>
        <p:spPr>
          <a:xfrm>
            <a:off x="9052766" y="2295888"/>
            <a:ext cx="965329" cy="523220"/>
          </a:xfrm>
          <a:prstGeom prst="rect">
            <a:avLst/>
          </a:prstGeom>
          <a:noFill/>
        </p:spPr>
        <p:txBody>
          <a:bodyPr wrap="none" rtlCol="0">
            <a:spAutoFit/>
          </a:bodyPr>
          <a:lstStyle/>
          <a:p>
            <a:r>
              <a:rPr lang="en-GB" sz="2800" b="1" dirty="0">
                <a:solidFill>
                  <a:srgbClr val="E59629"/>
                </a:solidFill>
                <a:latin typeface="Montserrat" panose="00000500000000000000" pitchFamily="50" charset="0"/>
              </a:rPr>
              <a:t>70%</a:t>
            </a:r>
          </a:p>
        </p:txBody>
      </p:sp>
      <p:sp>
        <p:nvSpPr>
          <p:cNvPr id="13" name="TextBox 12">
            <a:extLst>
              <a:ext uri="{FF2B5EF4-FFF2-40B4-BE49-F238E27FC236}">
                <a16:creationId xmlns:a16="http://schemas.microsoft.com/office/drawing/2014/main" id="{007C57F6-7169-AE57-E150-C438185482BF}"/>
              </a:ext>
            </a:extLst>
          </p:cNvPr>
          <p:cNvSpPr txBox="1"/>
          <p:nvPr/>
        </p:nvSpPr>
        <p:spPr>
          <a:xfrm>
            <a:off x="131746" y="6426066"/>
            <a:ext cx="4154504" cy="261610"/>
          </a:xfrm>
          <a:prstGeom prst="rect">
            <a:avLst/>
          </a:prstGeom>
          <a:noFill/>
        </p:spPr>
        <p:txBody>
          <a:bodyPr wrap="square" rtlCol="0">
            <a:spAutoFit/>
          </a:bodyPr>
          <a:lstStyle/>
          <a:p>
            <a:r>
              <a:rPr lang="en-GB" sz="1100" i="1" dirty="0">
                <a:latin typeface="Montserrat" panose="00000500000000000000" pitchFamily="50" charset="0"/>
              </a:rPr>
              <a:t>Source: Internet Matters tracker survey, Wave 19 (2024)</a:t>
            </a:r>
          </a:p>
        </p:txBody>
      </p:sp>
    </p:spTree>
    <p:extLst>
      <p:ext uri="{BB962C8B-B14F-4D97-AF65-F5344CB8AC3E}">
        <p14:creationId xmlns:p14="http://schemas.microsoft.com/office/powerpoint/2010/main" val="2254652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768010CD-EA5E-E675-B848-C1BD9FC43FB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The potentially negative impacts…</a:t>
            </a:r>
          </a:p>
        </p:txBody>
      </p:sp>
      <p:sp>
        <p:nvSpPr>
          <p:cNvPr id="6" name="Content Placeholder 9">
            <a:extLst>
              <a:ext uri="{FF2B5EF4-FFF2-40B4-BE49-F238E27FC236}">
                <a16:creationId xmlns:a16="http://schemas.microsoft.com/office/drawing/2014/main" id="{476757B1-4897-4397-773B-26EC7B4D60B4}"/>
              </a:ext>
            </a:extLst>
          </p:cNvPr>
          <p:cNvSpPr>
            <a:spLocks noGrp="1"/>
          </p:cNvSpPr>
          <p:nvPr>
            <p:ph idx="1"/>
          </p:nvPr>
        </p:nvSpPr>
        <p:spPr>
          <a:xfrm>
            <a:off x="838200" y="1841750"/>
            <a:ext cx="7951470" cy="4741929"/>
          </a:xfrm>
        </p:spPr>
        <p:txBody>
          <a:bodyPr vert="horz" lIns="91440" tIns="45720" rIns="91440" bIns="45720" rtlCol="0" anchor="t">
            <a:normAutofit/>
          </a:bodyPr>
          <a:lstStyle/>
          <a:p>
            <a:pPr>
              <a:lnSpc>
                <a:spcPts val="2800"/>
              </a:lnSpc>
              <a:spcAft>
                <a:spcPts val="1200"/>
              </a:spcAft>
            </a:pPr>
            <a:r>
              <a:rPr lang="en-GB" sz="2800" b="1" dirty="0">
                <a:solidFill>
                  <a:srgbClr val="71599B"/>
                </a:solidFill>
              </a:rPr>
              <a:t>Sleep cycles </a:t>
            </a:r>
            <a:r>
              <a:rPr lang="en-GB" sz="2800" dirty="0"/>
              <a:t>are often affected by blue light from too much screen use</a:t>
            </a:r>
            <a:r>
              <a:rPr lang="en-GB" sz="2800" b="1" dirty="0"/>
              <a:t>, </a:t>
            </a:r>
            <a:r>
              <a:rPr lang="en-GB" sz="2800" dirty="0"/>
              <a:t>which can </a:t>
            </a:r>
            <a:r>
              <a:rPr lang="en-GB" sz="2800" b="1" dirty="0">
                <a:solidFill>
                  <a:srgbClr val="71599B"/>
                </a:solidFill>
              </a:rPr>
              <a:t>impact their daytime activities</a:t>
            </a:r>
            <a:r>
              <a:rPr lang="en-GB" sz="2800" b="1" dirty="0"/>
              <a:t> </a:t>
            </a:r>
            <a:r>
              <a:rPr lang="en-GB" sz="2800" dirty="0"/>
              <a:t>like school;</a:t>
            </a:r>
          </a:p>
          <a:p>
            <a:pPr>
              <a:lnSpc>
                <a:spcPts val="2800"/>
              </a:lnSpc>
              <a:spcAft>
                <a:spcPts val="1200"/>
              </a:spcAft>
            </a:pPr>
            <a:r>
              <a:rPr lang="en-GB" sz="2800" dirty="0"/>
              <a:t>Excessive screen use might result in </a:t>
            </a:r>
            <a:r>
              <a:rPr lang="en-GB" sz="2800" b="1" dirty="0">
                <a:solidFill>
                  <a:srgbClr val="E59629"/>
                </a:solidFill>
              </a:rPr>
              <a:t>less movement</a:t>
            </a:r>
            <a:r>
              <a:rPr lang="en-GB" sz="2800" b="1" dirty="0"/>
              <a:t>, </a:t>
            </a:r>
            <a:r>
              <a:rPr lang="en-GB" sz="2800" dirty="0"/>
              <a:t>leading to </a:t>
            </a:r>
            <a:r>
              <a:rPr lang="en-GB" sz="2800" b="1" dirty="0">
                <a:solidFill>
                  <a:srgbClr val="E59629"/>
                </a:solidFill>
              </a:rPr>
              <a:t>physical health issues</a:t>
            </a:r>
          </a:p>
          <a:p>
            <a:pPr>
              <a:lnSpc>
                <a:spcPts val="2800"/>
              </a:lnSpc>
              <a:spcAft>
                <a:spcPts val="1200"/>
              </a:spcAft>
            </a:pPr>
            <a:r>
              <a:rPr lang="en-GB" sz="2800" dirty="0"/>
              <a:t>Platforms use </a:t>
            </a:r>
            <a:r>
              <a:rPr lang="en-GB" sz="2800" b="1" dirty="0">
                <a:solidFill>
                  <a:srgbClr val="71599B"/>
                </a:solidFill>
              </a:rPr>
              <a:t>persuasive design </a:t>
            </a:r>
            <a:r>
              <a:rPr lang="en-GB" sz="2800" dirty="0"/>
              <a:t>to keep people using it, which children are particularly </a:t>
            </a:r>
            <a:r>
              <a:rPr lang="en-GB" sz="2800" b="1" dirty="0">
                <a:solidFill>
                  <a:srgbClr val="71599B"/>
                </a:solidFill>
              </a:rPr>
              <a:t>vulnerable</a:t>
            </a:r>
            <a:r>
              <a:rPr lang="en-GB" sz="2800" b="1" dirty="0"/>
              <a:t> </a:t>
            </a:r>
            <a:r>
              <a:rPr lang="en-GB" sz="2800" dirty="0"/>
              <a:t>to</a:t>
            </a:r>
          </a:p>
          <a:p>
            <a:pPr>
              <a:lnSpc>
                <a:spcPts val="2800"/>
              </a:lnSpc>
              <a:spcAft>
                <a:spcPts val="1200"/>
              </a:spcAft>
            </a:pPr>
            <a:r>
              <a:rPr lang="en-GB" sz="2800" dirty="0"/>
              <a:t>More time online means more opportunity to come across</a:t>
            </a:r>
            <a:r>
              <a:rPr lang="en-GB" sz="2800" b="1" dirty="0"/>
              <a:t> </a:t>
            </a:r>
            <a:r>
              <a:rPr lang="en-GB" sz="2800" b="1" dirty="0">
                <a:solidFill>
                  <a:srgbClr val="E59629"/>
                </a:solidFill>
              </a:rPr>
              <a:t>potential harms</a:t>
            </a:r>
            <a:r>
              <a:rPr lang="en-GB" sz="2800" b="1" dirty="0"/>
              <a:t>.</a:t>
            </a:r>
            <a:endParaRPr lang="en-GB" sz="2800" dirty="0"/>
          </a:p>
        </p:txBody>
      </p:sp>
      <p:grpSp>
        <p:nvGrpSpPr>
          <p:cNvPr id="7" name="Group 6">
            <a:extLst>
              <a:ext uri="{FF2B5EF4-FFF2-40B4-BE49-F238E27FC236}">
                <a16:creationId xmlns:a16="http://schemas.microsoft.com/office/drawing/2014/main" id="{E475B6BC-7731-A128-AE4B-64A5F25B4D01}"/>
              </a:ext>
            </a:extLst>
          </p:cNvPr>
          <p:cNvGrpSpPr/>
          <p:nvPr/>
        </p:nvGrpSpPr>
        <p:grpSpPr>
          <a:xfrm rot="20980532">
            <a:off x="9587468" y="1004000"/>
            <a:ext cx="1715050" cy="3442179"/>
            <a:chOff x="9897125" y="815831"/>
            <a:chExt cx="1156093" cy="2222267"/>
          </a:xfrm>
        </p:grpSpPr>
        <p:pic>
          <p:nvPicPr>
            <p:cNvPr id="8" name="Picture 7" descr="A blue rectangle with black lines&#10;&#10;Description automatically generated">
              <a:extLst>
                <a:ext uri="{FF2B5EF4-FFF2-40B4-BE49-F238E27FC236}">
                  <a16:creationId xmlns:a16="http://schemas.microsoft.com/office/drawing/2014/main" id="{4FBF41BF-6E1F-90C3-C7EC-ABED674E8C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7125" y="815831"/>
              <a:ext cx="1156093" cy="2222267"/>
            </a:xfrm>
            <a:prstGeom prst="rect">
              <a:avLst/>
            </a:prstGeom>
          </p:spPr>
        </p:pic>
        <p:pic>
          <p:nvPicPr>
            <p:cNvPr id="10" name="Picture 9" descr="A white question mark on a black background&#10;&#10;Description automatically generated">
              <a:extLst>
                <a:ext uri="{FF2B5EF4-FFF2-40B4-BE49-F238E27FC236}">
                  <a16:creationId xmlns:a16="http://schemas.microsoft.com/office/drawing/2014/main" id="{803A9068-2FCE-0C16-9691-55DF49E1CA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89307" y="1487142"/>
              <a:ext cx="682771" cy="879644"/>
            </a:xfrm>
            <a:prstGeom prst="rect">
              <a:avLst/>
            </a:prstGeom>
          </p:spPr>
        </p:pic>
      </p:grpSp>
    </p:spTree>
    <p:extLst>
      <p:ext uri="{BB962C8B-B14F-4D97-AF65-F5344CB8AC3E}">
        <p14:creationId xmlns:p14="http://schemas.microsoft.com/office/powerpoint/2010/main" val="321557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9F65BA6A-B523-1A1D-0284-E216F70C7607}"/>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Device preferences by age</a:t>
            </a:r>
          </a:p>
        </p:txBody>
      </p:sp>
      <p:graphicFrame>
        <p:nvGraphicFramePr>
          <p:cNvPr id="2" name="Chart 1">
            <a:extLst>
              <a:ext uri="{FF2B5EF4-FFF2-40B4-BE49-F238E27FC236}">
                <a16:creationId xmlns:a16="http://schemas.microsoft.com/office/drawing/2014/main" id="{C3C93980-9509-9262-B0CC-5CAD09D18CA6}"/>
              </a:ext>
            </a:extLst>
          </p:cNvPr>
          <p:cNvGraphicFramePr/>
          <p:nvPr>
            <p:extLst>
              <p:ext uri="{D42A27DB-BD31-4B8C-83A1-F6EECF244321}">
                <p14:modId xmlns:p14="http://schemas.microsoft.com/office/powerpoint/2010/main" val="3234917803"/>
              </p:ext>
            </p:extLst>
          </p:nvPr>
        </p:nvGraphicFramePr>
        <p:xfrm>
          <a:off x="680893" y="2006083"/>
          <a:ext cx="10830214" cy="3415004"/>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E8D8FAA3-D041-1CE5-B27B-5143B92D04F6}"/>
              </a:ext>
            </a:extLst>
          </p:cNvPr>
          <p:cNvSpPr txBox="1"/>
          <p:nvPr/>
        </p:nvSpPr>
        <p:spPr>
          <a:xfrm>
            <a:off x="131746" y="6426066"/>
            <a:ext cx="4154504" cy="261610"/>
          </a:xfrm>
          <a:prstGeom prst="rect">
            <a:avLst/>
          </a:prstGeom>
          <a:noFill/>
        </p:spPr>
        <p:txBody>
          <a:bodyPr wrap="square" rtlCol="0">
            <a:spAutoFit/>
          </a:bodyPr>
          <a:lstStyle/>
          <a:p>
            <a:r>
              <a:rPr lang="en-GB" sz="1100" i="1" dirty="0">
                <a:latin typeface="Montserrat" panose="00000500000000000000" pitchFamily="50" charset="0"/>
              </a:rPr>
              <a:t>Source: Internet Matters tracker survey, Wave 19 (2024)</a:t>
            </a:r>
          </a:p>
        </p:txBody>
      </p:sp>
    </p:spTree>
    <p:extLst>
      <p:ext uri="{BB962C8B-B14F-4D97-AF65-F5344CB8AC3E}">
        <p14:creationId xmlns:p14="http://schemas.microsoft.com/office/powerpoint/2010/main" val="289380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6A6A2EBA-2CA0-9D68-127D-A2ACC4DA3B89}"/>
              </a:ext>
            </a:extLst>
          </p:cNvPr>
          <p:cNvSpPr/>
          <p:nvPr/>
        </p:nvSpPr>
        <p:spPr>
          <a:xfrm>
            <a:off x="392004" y="1652395"/>
            <a:ext cx="2491740" cy="4869180"/>
          </a:xfrm>
          <a:prstGeom prst="roundRect">
            <a:avLst/>
          </a:prstGeom>
          <a:solidFill>
            <a:srgbClr val="61AB8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purple background with different symbols&#10;&#10;Description automatically generated">
            <a:extLst>
              <a:ext uri="{FF2B5EF4-FFF2-40B4-BE49-F238E27FC236}">
                <a16:creationId xmlns:a16="http://schemas.microsoft.com/office/drawing/2014/main" id="{2BDF9087-C59B-48EB-4D9D-B7261C5498F2}"/>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3" name="Title 2">
            <a:extLst>
              <a:ext uri="{FF2B5EF4-FFF2-40B4-BE49-F238E27FC236}">
                <a16:creationId xmlns:a16="http://schemas.microsoft.com/office/drawing/2014/main" id="{7B88DE8D-D09C-7E89-84B5-FB52B492391B}"/>
              </a:ext>
            </a:extLst>
          </p:cNvPr>
          <p:cNvSpPr>
            <a:spLocks noGrp="1"/>
          </p:cNvSpPr>
          <p:nvPr>
            <p:ph type="title"/>
          </p:nvPr>
        </p:nvSpPr>
        <p:spPr/>
        <p:txBody>
          <a:bodyPr/>
          <a:lstStyle/>
          <a:p>
            <a:r>
              <a:rPr lang="en-US" dirty="0">
                <a:solidFill>
                  <a:schemeClr val="bg1"/>
                </a:solidFill>
              </a:rPr>
              <a:t>Smartphones vs dumb phones</a:t>
            </a:r>
          </a:p>
        </p:txBody>
      </p:sp>
      <p:pic>
        <p:nvPicPr>
          <p:cNvPr id="6" name="Picture 5" descr="A close-up of a cell phone&#10;&#10;Description automatically generated">
            <a:extLst>
              <a:ext uri="{FF2B5EF4-FFF2-40B4-BE49-F238E27FC236}">
                <a16:creationId xmlns:a16="http://schemas.microsoft.com/office/drawing/2014/main" id="{2CF185BC-83F6-D9F0-AD29-117076311628}"/>
              </a:ext>
            </a:extLst>
          </p:cNvPr>
          <p:cNvPicPr>
            <a:picLocks noChangeAspect="1"/>
          </p:cNvPicPr>
          <p:nvPr/>
        </p:nvPicPr>
        <p:blipFill rotWithShape="1">
          <a:blip r:embed="rId4">
            <a:extLst>
              <a:ext uri="{28A0092B-C50C-407E-A947-70E740481C1C}">
                <a14:useLocalDpi xmlns:a14="http://schemas.microsoft.com/office/drawing/2010/main" val="0"/>
              </a:ext>
            </a:extLst>
          </a:blip>
          <a:srcRect l="28843" t="13881" r="25331" b="11162"/>
          <a:stretch/>
        </p:blipFill>
        <p:spPr>
          <a:xfrm>
            <a:off x="9231345" y="1588770"/>
            <a:ext cx="3032760" cy="4960620"/>
          </a:xfrm>
          <a:prstGeom prst="rect">
            <a:avLst/>
          </a:prstGeom>
        </p:spPr>
      </p:pic>
      <p:pic>
        <p:nvPicPr>
          <p:cNvPr id="9" name="Picture 8" descr="A black smartphone with a black screen&#10;&#10;Description automatically generated">
            <a:extLst>
              <a:ext uri="{FF2B5EF4-FFF2-40B4-BE49-F238E27FC236}">
                <a16:creationId xmlns:a16="http://schemas.microsoft.com/office/drawing/2014/main" id="{319B48E8-3334-9123-B2BA-A9043BF89ADB}"/>
              </a:ext>
            </a:extLst>
          </p:cNvPr>
          <p:cNvPicPr>
            <a:picLocks noChangeAspect="1"/>
          </p:cNvPicPr>
          <p:nvPr/>
        </p:nvPicPr>
        <p:blipFill rotWithShape="1">
          <a:blip r:embed="rId5">
            <a:extLst>
              <a:ext uri="{28A0092B-C50C-407E-A947-70E740481C1C}">
                <a14:useLocalDpi xmlns:a14="http://schemas.microsoft.com/office/drawing/2010/main" val="0"/>
              </a:ext>
            </a:extLst>
          </a:blip>
          <a:srcRect l="23663" t="5406" r="25716" b="3176"/>
          <a:stretch/>
        </p:blipFill>
        <p:spPr>
          <a:xfrm>
            <a:off x="102869" y="1437263"/>
            <a:ext cx="2914651" cy="5263634"/>
          </a:xfrm>
          <a:prstGeom prst="rect">
            <a:avLst/>
          </a:prstGeom>
        </p:spPr>
      </p:pic>
      <p:sp>
        <p:nvSpPr>
          <p:cNvPr id="11" name="Content Placeholder 9">
            <a:extLst>
              <a:ext uri="{FF2B5EF4-FFF2-40B4-BE49-F238E27FC236}">
                <a16:creationId xmlns:a16="http://schemas.microsoft.com/office/drawing/2014/main" id="{4AB851CE-5D69-9DEB-5705-1B5F3B5435C4}"/>
              </a:ext>
            </a:extLst>
          </p:cNvPr>
          <p:cNvSpPr>
            <a:spLocks noGrp="1"/>
          </p:cNvSpPr>
          <p:nvPr>
            <p:ph idx="1"/>
          </p:nvPr>
        </p:nvSpPr>
        <p:spPr>
          <a:xfrm>
            <a:off x="3127300" y="1858135"/>
            <a:ext cx="4602763" cy="2450975"/>
          </a:xfrm>
        </p:spPr>
        <p:txBody>
          <a:bodyPr vert="horz" lIns="91440" tIns="45720" rIns="91440" bIns="45720" rtlCol="0" anchor="t">
            <a:normAutofit/>
          </a:bodyPr>
          <a:lstStyle/>
          <a:p>
            <a:pPr marL="0" indent="0">
              <a:lnSpc>
                <a:spcPct val="100000"/>
              </a:lnSpc>
              <a:buNone/>
            </a:pPr>
            <a:r>
              <a:rPr lang="en-GB" sz="2400" b="1" dirty="0">
                <a:solidFill>
                  <a:srgbClr val="71599B"/>
                </a:solidFill>
              </a:rPr>
              <a:t>Internet access</a:t>
            </a:r>
          </a:p>
          <a:p>
            <a:pPr marL="0" indent="0">
              <a:lnSpc>
                <a:spcPct val="100000"/>
              </a:lnSpc>
              <a:buNone/>
            </a:pPr>
            <a:r>
              <a:rPr lang="en-GB" sz="2400" b="1" dirty="0">
                <a:solidFill>
                  <a:srgbClr val="71599B"/>
                </a:solidFill>
              </a:rPr>
              <a:t>Apps and games</a:t>
            </a:r>
          </a:p>
          <a:p>
            <a:pPr marL="0" indent="0">
              <a:lnSpc>
                <a:spcPct val="100000"/>
              </a:lnSpc>
              <a:buNone/>
            </a:pPr>
            <a:r>
              <a:rPr lang="en-GB" sz="2400" b="1" dirty="0">
                <a:solidFill>
                  <a:srgbClr val="71599B"/>
                </a:solidFill>
              </a:rPr>
              <a:t>Connection any time</a:t>
            </a:r>
          </a:p>
          <a:p>
            <a:pPr marL="0" indent="0">
              <a:lnSpc>
                <a:spcPct val="100000"/>
              </a:lnSpc>
              <a:buNone/>
            </a:pPr>
            <a:r>
              <a:rPr lang="en-GB" sz="2400" b="1" dirty="0">
                <a:solidFill>
                  <a:srgbClr val="71599B"/>
                </a:solidFill>
              </a:rPr>
              <a:t>A range of parental controls</a:t>
            </a:r>
            <a:endParaRPr lang="en-GB" sz="2400" dirty="0"/>
          </a:p>
        </p:txBody>
      </p:sp>
      <p:sp>
        <p:nvSpPr>
          <p:cNvPr id="12" name="Content Placeholder 9">
            <a:extLst>
              <a:ext uri="{FF2B5EF4-FFF2-40B4-BE49-F238E27FC236}">
                <a16:creationId xmlns:a16="http://schemas.microsoft.com/office/drawing/2014/main" id="{1018B066-35A7-AB27-45C7-72A749692637}"/>
              </a:ext>
            </a:extLst>
          </p:cNvPr>
          <p:cNvSpPr txBox="1">
            <a:spLocks/>
          </p:cNvSpPr>
          <p:nvPr/>
        </p:nvSpPr>
        <p:spPr>
          <a:xfrm>
            <a:off x="4865086" y="3960049"/>
            <a:ext cx="4602763" cy="200641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en-GB" sz="2400" b="1" dirty="0">
                <a:solidFill>
                  <a:srgbClr val="E59629"/>
                </a:solidFill>
              </a:rPr>
              <a:t>No internet access</a:t>
            </a:r>
          </a:p>
          <a:p>
            <a:pPr marL="0" indent="0" algn="r">
              <a:lnSpc>
                <a:spcPct val="100000"/>
              </a:lnSpc>
              <a:buNone/>
            </a:pPr>
            <a:r>
              <a:rPr lang="en-GB" sz="2400" b="1" dirty="0">
                <a:solidFill>
                  <a:srgbClr val="E59629"/>
                </a:solidFill>
              </a:rPr>
              <a:t>No (or few) apps and games</a:t>
            </a:r>
          </a:p>
          <a:p>
            <a:pPr marL="0" indent="0" algn="r">
              <a:lnSpc>
                <a:spcPct val="100000"/>
              </a:lnSpc>
              <a:buNone/>
            </a:pPr>
            <a:r>
              <a:rPr lang="en-GB" sz="2400" b="1" dirty="0">
                <a:solidFill>
                  <a:srgbClr val="E59629"/>
                </a:solidFill>
              </a:rPr>
              <a:t>Messages and calls any time</a:t>
            </a:r>
          </a:p>
          <a:p>
            <a:pPr marL="0" indent="0" algn="r">
              <a:lnSpc>
                <a:spcPct val="100000"/>
              </a:lnSpc>
              <a:buNone/>
            </a:pPr>
            <a:r>
              <a:rPr lang="en-GB" sz="2400" b="1" dirty="0">
                <a:solidFill>
                  <a:srgbClr val="E59629"/>
                </a:solidFill>
              </a:rPr>
              <a:t>Limited parental controls</a:t>
            </a:r>
            <a:endParaRPr lang="en-GB" sz="2400" dirty="0">
              <a:solidFill>
                <a:srgbClr val="E59629"/>
              </a:solidFill>
            </a:endParaRPr>
          </a:p>
        </p:txBody>
      </p:sp>
    </p:spTree>
    <p:extLst>
      <p:ext uri="{BB962C8B-B14F-4D97-AF65-F5344CB8AC3E}">
        <p14:creationId xmlns:p14="http://schemas.microsoft.com/office/powerpoint/2010/main" val="3388147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2"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7D8FC-B836-0C07-E412-894B5BCE08D8}"/>
              </a:ext>
            </a:extLst>
          </p:cNvPr>
          <p:cNvSpPr>
            <a:spLocks noGrp="1"/>
          </p:cNvSpPr>
          <p:nvPr>
            <p:ph type="title"/>
          </p:nvPr>
        </p:nvSpPr>
        <p:spPr>
          <a:xfrm>
            <a:off x="6286502" y="3429000"/>
            <a:ext cx="5257800" cy="2743201"/>
          </a:xfrm>
        </p:spPr>
        <p:txBody>
          <a:bodyPr>
            <a:normAutofit/>
          </a:bodyPr>
          <a:lstStyle/>
          <a:p>
            <a:r>
              <a:rPr lang="en-GB" sz="6000" dirty="0"/>
              <a:t>Common online safety issues</a:t>
            </a:r>
          </a:p>
        </p:txBody>
      </p:sp>
      <p:pic>
        <p:nvPicPr>
          <p:cNvPr id="5" name="Picture 4" descr="A purple background with different symbols&#10;&#10;Description automatically generated">
            <a:extLst>
              <a:ext uri="{FF2B5EF4-FFF2-40B4-BE49-F238E27FC236}">
                <a16:creationId xmlns:a16="http://schemas.microsoft.com/office/drawing/2014/main" id="{2015183D-1458-B0FF-F453-945F6713B5AC}"/>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l="51563"/>
          <a:stretch/>
        </p:blipFill>
        <p:spPr>
          <a:xfrm>
            <a:off x="0" y="0"/>
            <a:ext cx="5905500" cy="6858000"/>
          </a:xfrm>
          <a:prstGeom prst="rect">
            <a:avLst/>
          </a:prstGeom>
        </p:spPr>
      </p:pic>
      <p:cxnSp>
        <p:nvCxnSpPr>
          <p:cNvPr id="8" name="Straight Connector 7">
            <a:extLst>
              <a:ext uri="{FF2B5EF4-FFF2-40B4-BE49-F238E27FC236}">
                <a16:creationId xmlns:a16="http://schemas.microsoft.com/office/drawing/2014/main" id="{722DB8D2-0BEC-D1AA-69CA-76BA3E83EF38}"/>
              </a:ext>
            </a:extLst>
          </p:cNvPr>
          <p:cNvCxnSpPr>
            <a:cxnSpLocks noGrp="1" noRot="1" noMove="1" noResize="1" noEditPoints="1" noAdjustHandles="1" noChangeArrowheads="1" noChangeShapeType="1"/>
          </p:cNvCxnSpPr>
          <p:nvPr/>
        </p:nvCxnSpPr>
        <p:spPr>
          <a:xfrm>
            <a:off x="6457950" y="3429000"/>
            <a:ext cx="2457452" cy="0"/>
          </a:xfrm>
          <a:prstGeom prst="line">
            <a:avLst/>
          </a:prstGeom>
          <a:ln w="38100">
            <a:solidFill>
              <a:srgbClr val="E59629"/>
            </a:solidFill>
          </a:ln>
        </p:spPr>
        <p:style>
          <a:lnRef idx="2">
            <a:schemeClr val="accent1"/>
          </a:lnRef>
          <a:fillRef idx="0">
            <a:schemeClr val="accent1"/>
          </a:fillRef>
          <a:effectRef idx="1">
            <a:schemeClr val="accent1"/>
          </a:effectRef>
          <a:fontRef idx="minor">
            <a:schemeClr val="tx1"/>
          </a:fontRef>
        </p:style>
      </p:cxnSp>
      <p:grpSp>
        <p:nvGrpSpPr>
          <p:cNvPr id="9" name="Group 8">
            <a:extLst>
              <a:ext uri="{FF2B5EF4-FFF2-40B4-BE49-F238E27FC236}">
                <a16:creationId xmlns:a16="http://schemas.microsoft.com/office/drawing/2014/main" id="{A5EFED17-25A0-A2CD-19CE-D143D4C4EEF3}"/>
              </a:ext>
            </a:extLst>
          </p:cNvPr>
          <p:cNvGrpSpPr/>
          <p:nvPr/>
        </p:nvGrpSpPr>
        <p:grpSpPr>
          <a:xfrm>
            <a:off x="9703293" y="468629"/>
            <a:ext cx="1932447" cy="2331719"/>
            <a:chOff x="9316627" y="1071563"/>
            <a:chExt cx="1717153" cy="2106012"/>
          </a:xfrm>
        </p:grpSpPr>
        <p:pic>
          <p:nvPicPr>
            <p:cNvPr id="10" name="Picture 9" descr="A pink triangle with a black exclamation mark&#10;&#10;Description automatically generated">
              <a:extLst>
                <a:ext uri="{FF2B5EF4-FFF2-40B4-BE49-F238E27FC236}">
                  <a16:creationId xmlns:a16="http://schemas.microsoft.com/office/drawing/2014/main" id="{7801BBB3-545B-ADFC-C603-B1DB8D71CD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1327390">
              <a:off x="10131149" y="2378554"/>
              <a:ext cx="902631" cy="799021"/>
            </a:xfrm>
            <a:prstGeom prst="rect">
              <a:avLst/>
            </a:prstGeom>
          </p:spPr>
        </p:pic>
        <p:pic>
          <p:nvPicPr>
            <p:cNvPr id="11" name="Picture 10" descr="A yellow lock with a black silhouette&#10;&#10;Description automatically generated">
              <a:extLst>
                <a:ext uri="{FF2B5EF4-FFF2-40B4-BE49-F238E27FC236}">
                  <a16:creationId xmlns:a16="http://schemas.microsoft.com/office/drawing/2014/main" id="{0778ED29-D71A-3720-B1FE-2C99FDBE41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401940">
              <a:off x="9316627" y="2280331"/>
              <a:ext cx="609162" cy="809646"/>
            </a:xfrm>
            <a:prstGeom prst="rect">
              <a:avLst/>
            </a:prstGeom>
          </p:spPr>
        </p:pic>
        <p:pic>
          <p:nvPicPr>
            <p:cNvPr id="12" name="Picture 11" descr="A blue and black question mark&#10;&#10;Description automatically generated">
              <a:extLst>
                <a:ext uri="{FF2B5EF4-FFF2-40B4-BE49-F238E27FC236}">
                  <a16:creationId xmlns:a16="http://schemas.microsoft.com/office/drawing/2014/main" id="{4C3A2C2D-B2A9-EF08-1C80-96ABF39EC68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34988" y="1071563"/>
              <a:ext cx="892872" cy="967127"/>
            </a:xfrm>
            <a:prstGeom prst="rect">
              <a:avLst/>
            </a:prstGeom>
          </p:spPr>
        </p:pic>
      </p:grpSp>
    </p:spTree>
    <p:extLst>
      <p:ext uri="{BB962C8B-B14F-4D97-AF65-F5344CB8AC3E}">
        <p14:creationId xmlns:p14="http://schemas.microsoft.com/office/powerpoint/2010/main" val="4205769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purple background with different symbols&#10;&#10;Description automatically generated">
            <a:extLst>
              <a:ext uri="{FF2B5EF4-FFF2-40B4-BE49-F238E27FC236}">
                <a16:creationId xmlns:a16="http://schemas.microsoft.com/office/drawing/2014/main" id="{08FC3966-CA6E-5764-7DE7-290C6D9FB949}"/>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2" name="Title 1">
            <a:extLst>
              <a:ext uri="{FF2B5EF4-FFF2-40B4-BE49-F238E27FC236}">
                <a16:creationId xmlns:a16="http://schemas.microsoft.com/office/drawing/2014/main" id="{B4CE884B-9384-3F1E-ECED-166A146F5F85}"/>
              </a:ext>
            </a:extLst>
          </p:cNvPr>
          <p:cNvSpPr>
            <a:spLocks noGrp="1"/>
          </p:cNvSpPr>
          <p:nvPr>
            <p:ph type="title"/>
          </p:nvPr>
        </p:nvSpPr>
        <p:spPr/>
        <p:txBody>
          <a:bodyPr/>
          <a:lstStyle/>
          <a:p>
            <a:r>
              <a:rPr lang="en-GB" dirty="0">
                <a:solidFill>
                  <a:schemeClr val="bg1"/>
                </a:solidFill>
              </a:rPr>
              <a:t>Types of harmful risks</a:t>
            </a:r>
          </a:p>
        </p:txBody>
      </p:sp>
      <p:graphicFrame>
        <p:nvGraphicFramePr>
          <p:cNvPr id="6" name="Content Placeholder 5">
            <a:extLst>
              <a:ext uri="{FF2B5EF4-FFF2-40B4-BE49-F238E27FC236}">
                <a16:creationId xmlns:a16="http://schemas.microsoft.com/office/drawing/2014/main" id="{4A45CA3D-64DE-6415-CD38-D0787A09A61A}"/>
              </a:ext>
            </a:extLst>
          </p:cNvPr>
          <p:cNvGraphicFramePr>
            <a:graphicFrameLocks noGrp="1"/>
          </p:cNvGraphicFramePr>
          <p:nvPr>
            <p:ph sz="half" idx="1"/>
            <p:extLst>
              <p:ext uri="{D42A27DB-BD31-4B8C-83A1-F6EECF244321}">
                <p14:modId xmlns:p14="http://schemas.microsoft.com/office/powerpoint/2010/main" val="1010939504"/>
              </p:ext>
            </p:extLst>
          </p:nvPr>
        </p:nvGraphicFramePr>
        <p:xfrm>
          <a:off x="432434" y="2228850"/>
          <a:ext cx="11327132" cy="3479290"/>
        </p:xfrm>
        <a:graphic>
          <a:graphicData uri="http://schemas.openxmlformats.org/drawingml/2006/table">
            <a:tbl>
              <a:tblPr firstRow="1" bandRow="1">
                <a:tableStyleId>{5C22544A-7EE6-4342-B048-85BDC9FD1C3A}</a:tableStyleId>
              </a:tblPr>
              <a:tblGrid>
                <a:gridCol w="2831783">
                  <a:extLst>
                    <a:ext uri="{9D8B030D-6E8A-4147-A177-3AD203B41FA5}">
                      <a16:colId xmlns:a16="http://schemas.microsoft.com/office/drawing/2014/main" val="4284952592"/>
                    </a:ext>
                  </a:extLst>
                </a:gridCol>
                <a:gridCol w="2831783">
                  <a:extLst>
                    <a:ext uri="{9D8B030D-6E8A-4147-A177-3AD203B41FA5}">
                      <a16:colId xmlns:a16="http://schemas.microsoft.com/office/drawing/2014/main" val="3999779451"/>
                    </a:ext>
                  </a:extLst>
                </a:gridCol>
                <a:gridCol w="2831783">
                  <a:extLst>
                    <a:ext uri="{9D8B030D-6E8A-4147-A177-3AD203B41FA5}">
                      <a16:colId xmlns:a16="http://schemas.microsoft.com/office/drawing/2014/main" val="2302503082"/>
                    </a:ext>
                  </a:extLst>
                </a:gridCol>
                <a:gridCol w="2831783">
                  <a:extLst>
                    <a:ext uri="{9D8B030D-6E8A-4147-A177-3AD203B41FA5}">
                      <a16:colId xmlns:a16="http://schemas.microsoft.com/office/drawing/2014/main" val="3984513978"/>
                    </a:ext>
                  </a:extLst>
                </a:gridCol>
              </a:tblGrid>
              <a:tr h="323090">
                <a:tc>
                  <a:txBody>
                    <a:bodyPr/>
                    <a:lstStyle/>
                    <a:p>
                      <a:pPr algn="ctr"/>
                      <a:r>
                        <a:rPr lang="en-GB" sz="2000" dirty="0">
                          <a:latin typeface="Arial" panose="020B0604020202020204" pitchFamily="34" charset="0"/>
                          <a:cs typeface="Arial" panose="020B0604020202020204" pitchFamily="34" charset="0"/>
                        </a:rPr>
                        <a:t>Contact</a:t>
                      </a:r>
                      <a:endParaRPr lang="en-GB" dirty="0">
                        <a:latin typeface="Arial" panose="020B0604020202020204" pitchFamily="34" charset="0"/>
                        <a:cs typeface="Arial" panose="020B0604020202020204" pitchFamily="34" charset="0"/>
                      </a:endParaRPr>
                    </a:p>
                  </a:txBody>
                  <a:tcPr>
                    <a:solidFill>
                      <a:srgbClr val="71599B"/>
                    </a:solidFill>
                  </a:tcPr>
                </a:tc>
                <a:tc>
                  <a:txBody>
                    <a:bodyPr/>
                    <a:lstStyle/>
                    <a:p>
                      <a:pPr algn="ctr"/>
                      <a:r>
                        <a:rPr lang="en-GB" sz="2000" dirty="0">
                          <a:latin typeface="Arial" panose="020B0604020202020204" pitchFamily="34" charset="0"/>
                          <a:cs typeface="Arial" panose="020B0604020202020204" pitchFamily="34" charset="0"/>
                        </a:rPr>
                        <a:t>Content</a:t>
                      </a:r>
                      <a:endParaRPr lang="en-GB" dirty="0">
                        <a:latin typeface="Arial" panose="020B0604020202020204" pitchFamily="34" charset="0"/>
                        <a:cs typeface="Arial" panose="020B0604020202020204" pitchFamily="34" charset="0"/>
                      </a:endParaRPr>
                    </a:p>
                  </a:txBody>
                  <a:tcPr>
                    <a:solidFill>
                      <a:srgbClr val="71599B"/>
                    </a:solidFill>
                  </a:tcPr>
                </a:tc>
                <a:tc>
                  <a:txBody>
                    <a:bodyPr/>
                    <a:lstStyle/>
                    <a:p>
                      <a:pPr algn="ctr"/>
                      <a:r>
                        <a:rPr lang="en-GB" sz="2000" dirty="0">
                          <a:latin typeface="Arial" panose="020B0604020202020204" pitchFamily="34" charset="0"/>
                          <a:cs typeface="Arial" panose="020B0604020202020204" pitchFamily="34" charset="0"/>
                        </a:rPr>
                        <a:t>Conduct</a:t>
                      </a:r>
                      <a:endParaRPr lang="en-GB" dirty="0">
                        <a:latin typeface="Arial" panose="020B0604020202020204" pitchFamily="34" charset="0"/>
                        <a:cs typeface="Arial" panose="020B0604020202020204" pitchFamily="34" charset="0"/>
                      </a:endParaRPr>
                    </a:p>
                  </a:txBody>
                  <a:tcPr>
                    <a:solidFill>
                      <a:srgbClr val="71599B"/>
                    </a:solidFill>
                  </a:tcPr>
                </a:tc>
                <a:tc>
                  <a:txBody>
                    <a:bodyPr/>
                    <a:lstStyle/>
                    <a:p>
                      <a:pPr algn="ctr"/>
                      <a:r>
                        <a:rPr lang="en-GB" dirty="0">
                          <a:latin typeface="Arial" panose="020B0604020202020204" pitchFamily="34" charset="0"/>
                          <a:cs typeface="Arial" panose="020B0604020202020204" pitchFamily="34" charset="0"/>
                        </a:rPr>
                        <a:t>Commerce</a:t>
                      </a:r>
                    </a:p>
                  </a:txBody>
                  <a:tcPr>
                    <a:solidFill>
                      <a:srgbClr val="71599B"/>
                    </a:solidFill>
                  </a:tcPr>
                </a:tc>
                <a:extLst>
                  <a:ext uri="{0D108BD9-81ED-4DB2-BD59-A6C34878D82A}">
                    <a16:rowId xmlns:a16="http://schemas.microsoft.com/office/drawing/2014/main" val="3267192771"/>
                  </a:ext>
                </a:extLst>
              </a:tr>
              <a:tr h="3083050">
                <a:tc>
                  <a:txBody>
                    <a:bodyPr/>
                    <a:lstStyle/>
                    <a:p>
                      <a:pPr marL="0" indent="0">
                        <a:buFont typeface="Arial" panose="020B0604020202020204" pitchFamily="34" charset="0"/>
                        <a:buNone/>
                      </a:pPr>
                      <a:r>
                        <a:rPr lang="en-GB" dirty="0">
                          <a:latin typeface="Arial" panose="020B0604020202020204" pitchFamily="34" charset="0"/>
                          <a:cs typeface="Arial" panose="020B0604020202020204" pitchFamily="34" charset="0"/>
                        </a:rPr>
                        <a:t>Contact risks come with online communication.</a:t>
                      </a:r>
                    </a:p>
                    <a:p>
                      <a:pPr marL="0" indent="0">
                        <a:buFont typeface="Arial" panose="020B0604020202020204" pitchFamily="34" charset="0"/>
                        <a:buNone/>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This could include cyberbullying and hate speech as well as grooming and sextortion.</a:t>
                      </a:r>
                    </a:p>
                  </a:txBody>
                  <a:tcPr>
                    <a:solidFill>
                      <a:srgbClr val="D2CAE0"/>
                    </a:solidFill>
                  </a:tcPr>
                </a:tc>
                <a:tc>
                  <a:txBody>
                    <a:bodyPr/>
                    <a:lstStyle/>
                    <a:p>
                      <a:r>
                        <a:rPr lang="en-GB" dirty="0">
                          <a:latin typeface="Arial" panose="020B0604020202020204" pitchFamily="34" charset="0"/>
                          <a:cs typeface="Arial" panose="020B0604020202020204" pitchFamily="34" charset="0"/>
                        </a:rPr>
                        <a:t>Content risks come with image- and video-sharing online. It’s also in video games and music.</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This could include explicit or hateful language, violent videos, age-inappropriate games and pornography.</a:t>
                      </a:r>
                    </a:p>
                  </a:txBody>
                  <a:tcPr>
                    <a:solidFill>
                      <a:srgbClr val="D2CAE0"/>
                    </a:solidFill>
                  </a:tcPr>
                </a:tc>
                <a:tc>
                  <a:txBody>
                    <a:bodyPr/>
                    <a:lstStyle/>
                    <a:p>
                      <a:r>
                        <a:rPr lang="en-GB" dirty="0">
                          <a:latin typeface="Arial" panose="020B0604020202020204" pitchFamily="34" charset="0"/>
                          <a:cs typeface="Arial" panose="020B0604020202020204" pitchFamily="34" charset="0"/>
                        </a:rPr>
                        <a:t>Conduct risks are the actions children might take that could lead to harm.</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This could include visiting porn sites, gambling platforms and chat rooms, or sending sexual images or texts.</a:t>
                      </a:r>
                    </a:p>
                  </a:txBody>
                  <a:tcPr>
                    <a:solidFill>
                      <a:srgbClr val="D2CAE0"/>
                    </a:solidFill>
                  </a:tcPr>
                </a:tc>
                <a:tc>
                  <a:txBody>
                    <a:bodyPr/>
                    <a:lstStyle/>
                    <a:p>
                      <a:r>
                        <a:rPr lang="en-GB" dirty="0">
                          <a:latin typeface="Arial" panose="020B0604020202020204" pitchFamily="34" charset="0"/>
                          <a:cs typeface="Arial" panose="020B0604020202020204" pitchFamily="34" charset="0"/>
                        </a:rPr>
                        <a:t>Commerce risks come with online spending, advertising and scams.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This could include clicking on ads in a mobile game, sending money to a harmful source or even receiving a phishing email.</a:t>
                      </a:r>
                    </a:p>
                  </a:txBody>
                  <a:tcPr>
                    <a:solidFill>
                      <a:srgbClr val="D2CAE0"/>
                    </a:solidFill>
                  </a:tcPr>
                </a:tc>
                <a:extLst>
                  <a:ext uri="{0D108BD9-81ED-4DB2-BD59-A6C34878D82A}">
                    <a16:rowId xmlns:a16="http://schemas.microsoft.com/office/drawing/2014/main" val="2087203941"/>
                  </a:ext>
                </a:extLst>
              </a:tr>
            </a:tbl>
          </a:graphicData>
        </a:graphic>
      </p:graphicFrame>
    </p:spTree>
    <p:extLst>
      <p:ext uri="{BB962C8B-B14F-4D97-AF65-F5344CB8AC3E}">
        <p14:creationId xmlns:p14="http://schemas.microsoft.com/office/powerpoint/2010/main" val="2685210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purple background with different symbols&#10;&#10;Description automatically generated">
            <a:extLst>
              <a:ext uri="{FF2B5EF4-FFF2-40B4-BE49-F238E27FC236}">
                <a16:creationId xmlns:a16="http://schemas.microsoft.com/office/drawing/2014/main" id="{768010CD-EA5E-E675-B848-C1BD9FC43FB6}"/>
              </a:ext>
            </a:extLst>
          </p:cNvPr>
          <p:cNvPicPr>
            <a:picLocks noGrp="1" noRot="1" noChangeAspect="1" noMove="1" noResize="1" noEditPoints="1" noAdjustHandles="1" noChangeArrowheads="1" noChangeShapeType="1" noCrop="1"/>
          </p:cNvPicPr>
          <p:nvPr/>
        </p:nvPicPr>
        <p:blipFill rotWithShape="1">
          <a:blip r:embed="rId3">
            <a:extLst>
              <a:ext uri="{28A0092B-C50C-407E-A947-70E740481C1C}">
                <a14:useLocalDpi xmlns:a14="http://schemas.microsoft.com/office/drawing/2010/main" val="0"/>
              </a:ext>
            </a:extLst>
          </a:blip>
          <a:srcRect b="81167"/>
          <a:stretch/>
        </p:blipFill>
        <p:spPr>
          <a:xfrm>
            <a:off x="0" y="-1"/>
            <a:ext cx="12192000" cy="1411487"/>
          </a:xfrm>
          <a:prstGeom prst="rect">
            <a:avLst/>
          </a:prstGeom>
        </p:spPr>
      </p:pic>
      <p:sp>
        <p:nvSpPr>
          <p:cNvPr id="4" name="Title 3">
            <a:extLst>
              <a:ext uri="{FF2B5EF4-FFF2-40B4-BE49-F238E27FC236}">
                <a16:creationId xmlns:a16="http://schemas.microsoft.com/office/drawing/2014/main" id="{15EA5D6F-B27F-96C4-72DE-510EE71258C9}"/>
              </a:ext>
            </a:extLst>
          </p:cNvPr>
          <p:cNvSpPr>
            <a:spLocks noGrp="1"/>
          </p:cNvSpPr>
          <p:nvPr>
            <p:ph type="title"/>
          </p:nvPr>
        </p:nvSpPr>
        <p:spPr/>
        <p:txBody>
          <a:bodyPr/>
          <a:lstStyle/>
          <a:p>
            <a:r>
              <a:rPr lang="en-GB" dirty="0">
                <a:solidFill>
                  <a:schemeClr val="bg1"/>
                </a:solidFill>
              </a:rPr>
              <a:t>Dealing with inappropriate CONTACT</a:t>
            </a:r>
          </a:p>
        </p:txBody>
      </p:sp>
      <p:sp>
        <p:nvSpPr>
          <p:cNvPr id="6" name="Content Placeholder 9">
            <a:extLst>
              <a:ext uri="{FF2B5EF4-FFF2-40B4-BE49-F238E27FC236}">
                <a16:creationId xmlns:a16="http://schemas.microsoft.com/office/drawing/2014/main" id="{476757B1-4897-4397-773B-26EC7B4D60B4}"/>
              </a:ext>
            </a:extLst>
          </p:cNvPr>
          <p:cNvSpPr>
            <a:spLocks noGrp="1"/>
          </p:cNvSpPr>
          <p:nvPr>
            <p:ph idx="1"/>
          </p:nvPr>
        </p:nvSpPr>
        <p:spPr>
          <a:xfrm>
            <a:off x="838200" y="2411730"/>
            <a:ext cx="5093970" cy="4171949"/>
          </a:xfrm>
        </p:spPr>
        <p:txBody>
          <a:bodyPr vert="horz" lIns="91440" tIns="45720" rIns="91440" bIns="45720" rtlCol="0" anchor="t">
            <a:normAutofit/>
          </a:bodyPr>
          <a:lstStyle/>
          <a:p>
            <a:pPr>
              <a:lnSpc>
                <a:spcPts val="2800"/>
              </a:lnSpc>
              <a:spcAft>
                <a:spcPts val="1200"/>
              </a:spcAft>
            </a:pPr>
            <a:r>
              <a:rPr lang="en-GB" sz="2400" dirty="0"/>
              <a:t>Sometimes people hide behind fake profiles for dishonest reasons</a:t>
            </a:r>
          </a:p>
          <a:p>
            <a:pPr>
              <a:lnSpc>
                <a:spcPts val="2800"/>
              </a:lnSpc>
              <a:spcAft>
                <a:spcPts val="1200"/>
              </a:spcAft>
            </a:pPr>
            <a:r>
              <a:rPr lang="en-GB" sz="2400" dirty="0"/>
              <a:t>Agree how they will respond to requests from people asking them for something/to do something</a:t>
            </a:r>
          </a:p>
          <a:p>
            <a:pPr>
              <a:lnSpc>
                <a:spcPts val="2800"/>
              </a:lnSpc>
              <a:spcAft>
                <a:spcPts val="1200"/>
              </a:spcAft>
            </a:pPr>
            <a:r>
              <a:rPr lang="en-GB" sz="2400" dirty="0"/>
              <a:t>Never agree to meet up with anyone they don’t know in real life (or who makes them uncomfortable)</a:t>
            </a:r>
          </a:p>
          <a:p>
            <a:pPr>
              <a:lnSpc>
                <a:spcPts val="2800"/>
              </a:lnSpc>
              <a:spcAft>
                <a:spcPts val="1200"/>
              </a:spcAft>
            </a:pPr>
            <a:endParaRPr lang="en-GB" sz="2400" dirty="0"/>
          </a:p>
        </p:txBody>
      </p:sp>
      <p:sp>
        <p:nvSpPr>
          <p:cNvPr id="2" name="Content Placeholder 9">
            <a:extLst>
              <a:ext uri="{FF2B5EF4-FFF2-40B4-BE49-F238E27FC236}">
                <a16:creationId xmlns:a16="http://schemas.microsoft.com/office/drawing/2014/main" id="{7F2E94DF-BD6A-71A7-C6ED-36F7BFF0382A}"/>
              </a:ext>
            </a:extLst>
          </p:cNvPr>
          <p:cNvSpPr txBox="1">
            <a:spLocks/>
          </p:cNvSpPr>
          <p:nvPr/>
        </p:nvSpPr>
        <p:spPr>
          <a:xfrm>
            <a:off x="6259830" y="2411729"/>
            <a:ext cx="5615940" cy="417194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spcAft>
                <a:spcPts val="1200"/>
              </a:spcAft>
            </a:pPr>
            <a:r>
              <a:rPr lang="en-GB" sz="2400" dirty="0"/>
              <a:t>Set up safe social media profiles that don’t share personal information</a:t>
            </a:r>
          </a:p>
          <a:p>
            <a:pPr>
              <a:lnSpc>
                <a:spcPts val="2800"/>
              </a:lnSpc>
              <a:spcAft>
                <a:spcPts val="1200"/>
              </a:spcAft>
            </a:pPr>
            <a:r>
              <a:rPr lang="en-GB" sz="2400" dirty="0"/>
              <a:t>Customise communication options in video games</a:t>
            </a:r>
          </a:p>
          <a:p>
            <a:pPr>
              <a:lnSpc>
                <a:spcPts val="2800"/>
              </a:lnSpc>
              <a:spcAft>
                <a:spcPts val="1200"/>
              </a:spcAft>
            </a:pPr>
            <a:r>
              <a:rPr lang="en-GB" sz="2400" dirty="0"/>
              <a:t>Turn off geolocation settings on devices</a:t>
            </a:r>
          </a:p>
          <a:p>
            <a:pPr>
              <a:lnSpc>
                <a:spcPts val="2800"/>
              </a:lnSpc>
              <a:spcAft>
                <a:spcPts val="1200"/>
              </a:spcAft>
            </a:pPr>
            <a:r>
              <a:rPr lang="en-GB" sz="2400" dirty="0"/>
              <a:t>Learn/teach your child how to report, block, mute and use any other similar tools</a:t>
            </a:r>
          </a:p>
        </p:txBody>
      </p:sp>
      <p:sp>
        <p:nvSpPr>
          <p:cNvPr id="3" name="Content Placeholder 9">
            <a:extLst>
              <a:ext uri="{FF2B5EF4-FFF2-40B4-BE49-F238E27FC236}">
                <a16:creationId xmlns:a16="http://schemas.microsoft.com/office/drawing/2014/main" id="{F9EFCCC5-00A1-EC37-D8A1-D3F8714B4AF8}"/>
              </a:ext>
            </a:extLst>
          </p:cNvPr>
          <p:cNvSpPr txBox="1">
            <a:spLocks/>
          </p:cNvSpPr>
          <p:nvPr/>
        </p:nvSpPr>
        <p:spPr>
          <a:xfrm>
            <a:off x="11163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What to talk about</a:t>
            </a:r>
          </a:p>
        </p:txBody>
      </p:sp>
      <p:sp>
        <p:nvSpPr>
          <p:cNvPr id="9" name="Content Placeholder 9">
            <a:extLst>
              <a:ext uri="{FF2B5EF4-FFF2-40B4-BE49-F238E27FC236}">
                <a16:creationId xmlns:a16="http://schemas.microsoft.com/office/drawing/2014/main" id="{A8947DD6-169A-2677-58B2-11219E7D6F28}"/>
              </a:ext>
            </a:extLst>
          </p:cNvPr>
          <p:cNvSpPr txBox="1">
            <a:spLocks/>
          </p:cNvSpPr>
          <p:nvPr/>
        </p:nvSpPr>
        <p:spPr>
          <a:xfrm>
            <a:off x="6488430" y="1809751"/>
            <a:ext cx="2987040" cy="4876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31CCFF"/>
              </a:buClr>
              <a:buFont typeface="Arial" panose="020B0604020202020204" pitchFamily="34" charset="0"/>
              <a:buChar char="•"/>
              <a:defRPr sz="1800" kern="1200">
                <a:solidFill>
                  <a:srgbClr val="24304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800"/>
              </a:lnSpc>
              <a:spcAft>
                <a:spcPts val="1200"/>
              </a:spcAft>
              <a:buNone/>
            </a:pPr>
            <a:r>
              <a:rPr lang="en-GB" sz="2400" b="1" dirty="0">
                <a:solidFill>
                  <a:srgbClr val="E59629"/>
                </a:solidFill>
              </a:rPr>
              <a:t>Top tips &amp; tools</a:t>
            </a:r>
          </a:p>
        </p:txBody>
      </p:sp>
    </p:spTree>
    <p:extLst>
      <p:ext uri="{BB962C8B-B14F-4D97-AF65-F5344CB8AC3E}">
        <p14:creationId xmlns:p14="http://schemas.microsoft.com/office/powerpoint/2010/main" val="44579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build="p"/>
      <p:bldP spid="3" grpId="0" build="p"/>
      <p:bldP spid="9"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igrationWizIdVersion xmlns="e2ee1e51-b988-463a-ab88-125fc2b9e94a" xsi:nil="true"/>
    <_activity xmlns="e2ee1e51-b988-463a-ab88-125fc2b9e94a" xsi:nil="true"/>
    <MigrationWizId xmlns="e2ee1e51-b988-463a-ab88-125fc2b9e94a" xsi:nil="true"/>
    <MigrationWizIdPermissions xmlns="e2ee1e51-b988-463a-ab88-125fc2b9e94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4300D24B773E4888C55DE4C752807B" ma:contentTypeVersion="21" ma:contentTypeDescription="Create a new document." ma:contentTypeScope="" ma:versionID="bd6c14cda8436d5ee72d7586aaa2454a">
  <xsd:schema xmlns:xsd="http://www.w3.org/2001/XMLSchema" xmlns:xs="http://www.w3.org/2001/XMLSchema" xmlns:p="http://schemas.microsoft.com/office/2006/metadata/properties" xmlns:ns3="e2ee1e51-b988-463a-ab88-125fc2b9e94a" xmlns:ns4="6b038927-0a24-46f0-a81f-7465e38df9bd" targetNamespace="http://schemas.microsoft.com/office/2006/metadata/properties" ma:root="true" ma:fieldsID="c03bf1c68a1e624ca1a83b97a58bff64" ns3:_="" ns4:_="">
    <xsd:import namespace="e2ee1e51-b988-463a-ab88-125fc2b9e94a"/>
    <xsd:import namespace="6b038927-0a24-46f0-a81f-7465e38df9bd"/>
    <xsd:element name="properties">
      <xsd:complexType>
        <xsd:sequence>
          <xsd:element name="documentManagement">
            <xsd:complexType>
              <xsd:all>
                <xsd:element ref="ns3:MigrationWizId" minOccurs="0"/>
                <xsd:element ref="ns3:MigrationWizIdPermissions" minOccurs="0"/>
                <xsd:element ref="ns3:MigrationWizIdVersion"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ee1e51-b988-463a-ab88-125fc2b9e94a"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20" nillable="true" ma:displayName="Tags" ma:internalName="MediaServiceAutoTag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_activity" ma:index="25" nillable="true" ma:displayName="_activity" ma:hidden="true" ma:internalName="_activity">
      <xsd:simpleType>
        <xsd:restriction base="dms:Note"/>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ystemTags" ma:index="27" nillable="true" ma:displayName="MediaServiceSystemTags" ma:hidden="true" ma:internalName="MediaServiceSystemTags" ma:readOnly="true">
      <xsd:simpleType>
        <xsd:restriction base="dms:Note"/>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038927-0a24-46f0-a81f-7465e38df9b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6711B2-DD1A-477F-8767-A6D351695547}">
  <ds:schemaRefs>
    <ds:schemaRef ds:uri="http://schemas.microsoft.com/office/2006/documentManagement/types"/>
    <ds:schemaRef ds:uri="http://purl.org/dc/terms/"/>
    <ds:schemaRef ds:uri="e2ee1e51-b988-463a-ab88-125fc2b9e94a"/>
    <ds:schemaRef ds:uri="http://schemas.microsoft.com/office/2006/metadata/properties"/>
    <ds:schemaRef ds:uri="http://purl.org/dc/dcmitype/"/>
    <ds:schemaRef ds:uri="6b038927-0a24-46f0-a81f-7465e38df9bd"/>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26E25AD6-64F6-430F-AFC8-62EDCF1B32C9}">
  <ds:schemaRefs>
    <ds:schemaRef ds:uri="http://schemas.microsoft.com/sharepoint/v3/contenttype/forms"/>
  </ds:schemaRefs>
</ds:datastoreItem>
</file>

<file path=customXml/itemProps3.xml><?xml version="1.0" encoding="utf-8"?>
<ds:datastoreItem xmlns:ds="http://schemas.openxmlformats.org/officeDocument/2006/customXml" ds:itemID="{4127A604-CBE9-4A06-B8C9-7FC2AADF6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ee1e51-b988-463a-ab88-125fc2b9e94a"/>
    <ds:schemaRef ds:uri="6b038927-0a24-46f0-a81f-7465e38df9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773</TotalTime>
  <Words>4578</Words>
  <Application>Microsoft Office PowerPoint</Application>
  <PresentationFormat>Widescreen</PresentationFormat>
  <Paragraphs>309</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Century Gothic</vt:lpstr>
      <vt:lpstr>Montserrat</vt:lpstr>
      <vt:lpstr>Symbol</vt:lpstr>
      <vt:lpstr>Office Theme</vt:lpstr>
      <vt:lpstr>How do you keep up with online safety?</vt:lpstr>
      <vt:lpstr>The positives of being online…</vt:lpstr>
      <vt:lpstr>What they’re doing online…</vt:lpstr>
      <vt:lpstr>The potentially negative impacts…</vt:lpstr>
      <vt:lpstr>Device preferences by age</vt:lpstr>
      <vt:lpstr>Smartphones vs dumb phones</vt:lpstr>
      <vt:lpstr>Common online safety issues</vt:lpstr>
      <vt:lpstr>Types of harmful risks</vt:lpstr>
      <vt:lpstr>Dealing with inappropriate CONTACT</vt:lpstr>
      <vt:lpstr>Dealing with inappropriate CONTENT</vt:lpstr>
      <vt:lpstr>Dealing with inappropriate CONDUCT</vt:lpstr>
      <vt:lpstr>Dealing with inappropriate COMMERCE</vt:lpstr>
      <vt:lpstr>Risk is not harm</vt:lpstr>
      <vt:lpstr>Children who have experienced online issues</vt:lpstr>
      <vt:lpstr>Dangerous online challenges</vt:lpstr>
      <vt:lpstr>Online bullying (cyberbullying)</vt:lpstr>
      <vt:lpstr>Inappropriate content</vt:lpstr>
      <vt:lpstr>Spending too much time online</vt:lpstr>
      <vt:lpstr>3 things to teach your child</vt:lpstr>
      <vt:lpstr>Create your family’s digital toolkit</vt:lpstr>
      <vt:lpstr>More support available at InternetMatters.org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to secondary</dc:title>
  <dc:creator>Sheena Peckham</dc:creator>
  <cp:lastModifiedBy>Sheena Peckham</cp:lastModifiedBy>
  <cp:revision>50</cp:revision>
  <dcterms:created xsi:type="dcterms:W3CDTF">2024-04-24T14:05:01Z</dcterms:created>
  <dcterms:modified xsi:type="dcterms:W3CDTF">2024-11-06T10:26:56Z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0x010100714300D24B773E4888C55DE4C752807B</vt:lpwstr>
  </property>
</Properties>
</file>